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Arial Narrow"/>
      <p:regular r:id="rId26"/>
      <p:bold r:id="rId27"/>
      <p:italic r:id="rId28"/>
      <p:boldItalic r:id="rId29"/>
    </p:embeddedFont>
    <p:embeddedFont>
      <p:font typeface="EB Garamond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7A8B6C3-9595-4FDF-9C7B-C8EB60925B98}">
  <a:tblStyle styleId="{77A8B6C3-9595-4FDF-9C7B-C8EB60925B9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E7E9"/>
          </a:solidFill>
        </a:fill>
      </a:tcStyle>
    </a:wholeTbl>
    <a:band1H>
      <a:tcTxStyle/>
      <a:tcStyle>
        <a:fill>
          <a:solidFill>
            <a:srgbClr val="F3CBD0"/>
          </a:solidFill>
        </a:fill>
      </a:tcStyle>
    </a:band1H>
    <a:band2H>
      <a:tcTxStyle/>
    </a:band2H>
    <a:band1V>
      <a:tcTxStyle/>
      <a:tcStyle>
        <a:fill>
          <a:solidFill>
            <a:srgbClr val="F3CBD0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DF1C5A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DF1C5A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DF1C5A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DF1C5A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19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alNarrow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EBGaramond-bold.fntdata"/><Relationship Id="rId30" Type="http://schemas.openxmlformats.org/officeDocument/2006/relationships/font" Target="fonts/EBGaramond-regular.fntdata"/><Relationship Id="rId11" Type="http://schemas.openxmlformats.org/officeDocument/2006/relationships/slide" Target="slides/slide5.xml"/><Relationship Id="rId33" Type="http://schemas.openxmlformats.org/officeDocument/2006/relationships/font" Target="fonts/EBGaramond-boldItalic.fntdata"/><Relationship Id="rId10" Type="http://schemas.openxmlformats.org/officeDocument/2006/relationships/slide" Target="slides/slide4.xml"/><Relationship Id="rId32" Type="http://schemas.openxmlformats.org/officeDocument/2006/relationships/font" Target="fonts/EBGaramond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9854e6fb2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9854e6fb2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9b02f7f6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9b02f7f6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9b02f7f64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9b02f7f64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9854e6fb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9854e6fb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9854e6fb2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9854e6fb2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9854e6fb2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9854e6fb2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bea7a43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bea7a43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9854e6fb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9854e6fb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9854e6fb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9854e6fb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9854e6fb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9854e6fb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9854e6fb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9854e6fb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9854e6fb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9854e6fb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9854e6fb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9854e6fb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9854e6fb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9854e6fb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9854e6fb2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9854e6fb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9854e6fb2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9854e6fb2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9854e6fb2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9854e6fb2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9b02f7f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9b02f7f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title"/>
          </p:nvPr>
        </p:nvSpPr>
        <p:spPr>
          <a:xfrm>
            <a:off x="381000" y="492523"/>
            <a:ext cx="84027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body"/>
          </p:nvPr>
        </p:nvSpPr>
        <p:spPr>
          <a:xfrm>
            <a:off x="381000" y="1006823"/>
            <a:ext cx="8402700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 Narrow"/>
              <a:buNone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04800" lvl="1" marL="914400" algn="l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2100"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79400" lvl="3" marL="1828800" algn="l">
              <a:spcBef>
                <a:spcPts val="300"/>
              </a:spcBef>
              <a:spcAft>
                <a:spcPts val="0"/>
              </a:spcAft>
              <a:buSzPts val="800"/>
              <a:buChar char="■"/>
              <a:defRPr sz="15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79400" lvl="4" marL="2286000" algn="l">
              <a:spcBef>
                <a:spcPts val="300"/>
              </a:spcBef>
              <a:spcAft>
                <a:spcPts val="0"/>
              </a:spcAft>
              <a:buSzPts val="800"/>
              <a:buChar char="■"/>
              <a:defRPr sz="1500"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273050" lvl="5" marL="27432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indent="-273050" lvl="7" marL="36576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indent="-273050" lvl="8" marL="4114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15" name="Google Shape;15;p2"/>
          <p:cNvSpPr txBox="1"/>
          <p:nvPr/>
        </p:nvSpPr>
        <p:spPr>
          <a:xfrm>
            <a:off x="8686800" y="4800600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155713" y="48006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/>
          <p:nvPr>
            <p:ph idx="2" type="pic"/>
          </p:nvPr>
        </p:nvSpPr>
        <p:spPr>
          <a:xfrm>
            <a:off x="0" y="18153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DED199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6" name="Google Shape;56;p11"/>
          <p:cNvSpPr txBox="1"/>
          <p:nvPr>
            <p:ph type="title"/>
          </p:nvPr>
        </p:nvSpPr>
        <p:spPr>
          <a:xfrm>
            <a:off x="374726" y="410136"/>
            <a:ext cx="82503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17 Content 2">
  <p:cSld name="E17 Content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type="title"/>
          </p:nvPr>
        </p:nvSpPr>
        <p:spPr>
          <a:xfrm>
            <a:off x="457200" y="438150"/>
            <a:ext cx="80772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707C7C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70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/>
        </p:txBody>
      </p:sp>
      <p:sp>
        <p:nvSpPr>
          <p:cNvPr id="59" name="Google Shape;59;p12"/>
          <p:cNvSpPr txBox="1"/>
          <p:nvPr>
            <p:ph idx="1" type="body"/>
          </p:nvPr>
        </p:nvSpPr>
        <p:spPr>
          <a:xfrm>
            <a:off x="457200" y="1123951"/>
            <a:ext cx="80772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17 Content 1">
  <p:cSld name="E17 Content 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title"/>
          </p:nvPr>
        </p:nvSpPr>
        <p:spPr>
          <a:xfrm>
            <a:off x="457200" y="361950"/>
            <a:ext cx="76200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707C7C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70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/>
        </p:txBody>
      </p:sp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457200" y="1123951"/>
            <a:ext cx="76200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3"/>
          <p:cNvSpPr/>
          <p:nvPr/>
        </p:nvSpPr>
        <p:spPr>
          <a:xfrm>
            <a:off x="358125" y="4401200"/>
            <a:ext cx="2052000" cy="45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4343400" y="4800600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>
            <p:ph idx="2" type="pic"/>
          </p:nvPr>
        </p:nvSpPr>
        <p:spPr>
          <a:xfrm>
            <a:off x="5965031" y="342900"/>
            <a:ext cx="31791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685801" y="742950"/>
            <a:ext cx="50637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685800" y="1371600"/>
            <a:ext cx="4680900" cy="3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/>
            </a:lvl1pPr>
            <a:lvl2pPr indent="-279400" lvl="1" marL="91440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■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▪"/>
              <a:defRPr/>
            </a:lvl3pPr>
            <a:lvl4pPr indent="-273050" lvl="3" marL="1828800" rtl="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4pPr>
            <a:lvl5pPr indent="-273050" lvl="4" marL="2286000" rtl="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5pPr>
            <a:lvl6pPr indent="-273050" lvl="5" marL="2743200" rtl="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rtl="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indent="-273050" lvl="7" marL="3657600" rtl="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indent="-273050" lvl="8" marL="4114800" rtl="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0" type="dt"/>
          </p:nvPr>
        </p:nvSpPr>
        <p:spPr>
          <a:xfrm>
            <a:off x="155972" y="48006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3400" cap="small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spcBef>
                <a:spcPts val="700"/>
              </a:spcBef>
              <a:spcAft>
                <a:spcPts val="0"/>
              </a:spcAft>
              <a:buSzPts val="800"/>
              <a:buFont typeface="Arial"/>
              <a:buNone/>
              <a:defRPr sz="1400"/>
            </a:lvl1pPr>
            <a:lvl2pPr lvl="1" algn="ctr">
              <a:spcBef>
                <a:spcPts val="200"/>
              </a:spcBef>
              <a:spcAft>
                <a:spcPts val="0"/>
              </a:spcAft>
              <a:buSzPts val="600"/>
              <a:buNone/>
              <a:defRPr sz="1100"/>
            </a:lvl2pPr>
            <a:lvl3pPr lvl="2" algn="ctr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spcBef>
                <a:spcPts val="200"/>
              </a:spcBef>
              <a:spcAft>
                <a:spcPts val="0"/>
              </a:spcAft>
              <a:buSzPts val="500"/>
              <a:buNone/>
              <a:defRPr sz="900"/>
            </a:lvl4pPr>
            <a:lvl5pPr lvl="4" algn="ctr">
              <a:spcBef>
                <a:spcPts val="200"/>
              </a:spcBef>
              <a:spcAft>
                <a:spcPts val="0"/>
              </a:spcAft>
              <a:buSzPts val="500"/>
              <a:buNone/>
              <a:defRPr sz="9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500"/>
              <a:buNone/>
              <a:defRPr sz="900"/>
            </a:lvl6pPr>
            <a:lvl7pPr lvl="6" algn="ctr">
              <a:spcBef>
                <a:spcPts val="200"/>
              </a:spcBef>
              <a:spcAft>
                <a:spcPts val="0"/>
              </a:spcAft>
              <a:buSzPts val="500"/>
              <a:buNone/>
              <a:defRPr sz="900"/>
            </a:lvl7pPr>
            <a:lvl8pPr lvl="7" algn="ctr">
              <a:spcBef>
                <a:spcPts val="200"/>
              </a:spcBef>
              <a:spcAft>
                <a:spcPts val="0"/>
              </a:spcAft>
              <a:buSzPts val="500"/>
              <a:buNone/>
              <a:defRPr sz="900"/>
            </a:lvl8pPr>
            <a:lvl9pPr lvl="8" algn="ctr">
              <a:spcBef>
                <a:spcPts val="200"/>
              </a:spcBef>
              <a:spcAft>
                <a:spcPts val="0"/>
              </a:spcAft>
              <a:buSzPts val="500"/>
              <a:buNone/>
              <a:defRPr sz="900"/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457200" y="48006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457200" y="313136"/>
            <a:ext cx="82503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457200" y="48006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00"/>
              <a:buFont typeface="Arial Narrow"/>
              <a:buNone/>
              <a:defRPr b="1" sz="2700" cap="none">
                <a:solidFill>
                  <a:srgbClr val="00503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8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7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800"/>
              <a:buNone/>
              <a:defRPr/>
            </a:lvl1pPr>
            <a:lvl2pPr indent="-273050" lvl="1" marL="914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273050" lvl="3" marL="1828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4pPr>
            <a:lvl5pPr indent="-273050" lvl="4" marL="22860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5pPr>
            <a:lvl6pPr indent="-273050" lvl="5" marL="27432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indent="-273050" lvl="7" marL="36576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indent="-273050" lvl="8" marL="4114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00"/>
              <a:buFont typeface="Arial Narrow"/>
              <a:buNone/>
              <a:defRPr b="1" sz="2700" cap="none">
                <a:solidFill>
                  <a:srgbClr val="00503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8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SzPts val="7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SzPts val="600"/>
              <a:buNone/>
              <a:defRPr b="1" sz="1200"/>
            </a:lvl9pPr>
          </a:lstStyle>
          <a:p/>
        </p:txBody>
      </p:sp>
      <p:sp>
        <p:nvSpPr>
          <p:cNvPr id="33" name="Google Shape;33;p6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800"/>
              <a:buNone/>
              <a:defRPr/>
            </a:lvl1pPr>
            <a:lvl2pPr indent="-273050" lvl="1" marL="914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273050" lvl="3" marL="1828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4pPr>
            <a:lvl5pPr indent="-273050" lvl="4" marL="22860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5pPr>
            <a:lvl6pPr indent="-273050" lvl="5" marL="27432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indent="-273050" lvl="7" marL="36576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indent="-273050" lvl="8" marL="4114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0" type="dt"/>
          </p:nvPr>
        </p:nvSpPr>
        <p:spPr>
          <a:xfrm>
            <a:off x="457200" y="48006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bg>
      <p:bgPr>
        <a:solidFill>
          <a:schemeClr val="dk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DED199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type="ctrTitle"/>
          </p:nvPr>
        </p:nvSpPr>
        <p:spPr>
          <a:xfrm>
            <a:off x="304800" y="457200"/>
            <a:ext cx="77724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 Vertical">
  <p:cSld name="Title and Content Vertical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685800" y="342900"/>
            <a:ext cx="3657600" cy="41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5029200" y="342900"/>
            <a:ext cx="3810000" cy="4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800"/>
              <a:buNone/>
              <a:defRPr/>
            </a:lvl1pPr>
            <a:lvl2pPr indent="-273050" lvl="1" marL="914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273050" lvl="3" marL="1828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4pPr>
            <a:lvl5pPr indent="-273050" lvl="4" marL="22860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5pPr>
            <a:lvl6pPr indent="-273050" lvl="5" marL="27432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indent="-273050" lvl="7" marL="36576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indent="-273050" lvl="8" marL="4114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with half photo" showMasterSp="0">
  <p:cSld name="Title with half photo">
    <p:bg>
      <p:bgPr>
        <a:solidFill>
          <a:schemeClr val="dk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>
            <p:ph idx="2" type="pic"/>
          </p:nvPr>
        </p:nvSpPr>
        <p:spPr>
          <a:xfrm>
            <a:off x="0" y="2571750"/>
            <a:ext cx="9144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DED199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type="ctrTitle"/>
          </p:nvPr>
        </p:nvSpPr>
        <p:spPr>
          <a:xfrm>
            <a:off x="304800" y="440824"/>
            <a:ext cx="77724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304800" y="1981000"/>
            <a:ext cx="7772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700"/>
              <a:buFont typeface="Noto Sans Symbols"/>
              <a:buNone/>
              <a:defRPr b="1" sz="1200" cap="none">
                <a:solidFill>
                  <a:schemeClr val="accent2"/>
                </a:solidFill>
              </a:defRPr>
            </a:lvl1pPr>
            <a:lvl2pPr lvl="1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2pPr>
            <a:lvl3pPr lvl="2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lvl="3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4pPr>
            <a:lvl5pPr lvl="4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5pPr>
            <a:lvl6pPr lvl="5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lvl="6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lvl="7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lvl="8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/>
        </p:nvSpPr>
        <p:spPr>
          <a:xfrm>
            <a:off x="152400" y="4800600"/>
            <a:ext cx="457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U_logo_white2.png" id="48" name="Google Shape;4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05601" y="4319008"/>
            <a:ext cx="2034939" cy="66661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 Background">
  <p:cSld name="No Background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320936" y="355002"/>
            <a:ext cx="82503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0" type="dt"/>
          </p:nvPr>
        </p:nvSpPr>
        <p:spPr>
          <a:xfrm>
            <a:off x="457200" y="48006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244736" y="677731"/>
            <a:ext cx="8594400" cy="3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300"/>
              <a:buFont typeface="Arial Narrow"/>
              <a:buNone/>
              <a:defRPr sz="2100"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92100" lvl="1" marL="914400" algn="l">
              <a:spcBef>
                <a:spcPts val="400"/>
              </a:spcBef>
              <a:spcAft>
                <a:spcPts val="0"/>
              </a:spcAft>
              <a:buSzPts val="1000"/>
              <a:buChar char="■"/>
              <a:defRPr sz="1800"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73050" lvl="3" marL="1828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 sz="14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73050" lvl="4" marL="22860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 sz="1400"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273050" lvl="5" marL="27432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6pPr>
            <a:lvl7pPr indent="-273050" lvl="6" marL="32004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7pPr>
            <a:lvl8pPr indent="-273050" lvl="7" marL="36576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8pPr>
            <a:lvl9pPr indent="-273050" lvl="8" marL="4114800" algn="l">
              <a:spcBef>
                <a:spcPts val="30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313136"/>
            <a:ext cx="82503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7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863302"/>
            <a:ext cx="8382000" cy="34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700"/>
              </a:spcBef>
              <a:spcAft>
                <a:spcPts val="0"/>
              </a:spcAft>
              <a:buClr>
                <a:srgbClr val="DED199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67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94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2794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2794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2794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006F51"/>
              </a:buClr>
              <a:buSzPts val="800"/>
              <a:buFont typeface="Noto Sans Symbols"/>
              <a:buChar char="■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2133600" y="4800600"/>
            <a:ext cx="6629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9" name="Google Shape;9;p1"/>
          <p:cNvSpPr/>
          <p:nvPr/>
        </p:nvSpPr>
        <p:spPr>
          <a:xfrm>
            <a:off x="8839200" y="-73500"/>
            <a:ext cx="342900" cy="5333100"/>
          </a:xfrm>
          <a:prstGeom prst="rect">
            <a:avLst/>
          </a:prstGeom>
          <a:solidFill>
            <a:srgbClr val="2B4E6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8839200" y="-73500"/>
            <a:ext cx="75900" cy="5333100"/>
          </a:xfrm>
          <a:prstGeom prst="rect">
            <a:avLst/>
          </a:prstGeom>
          <a:solidFill>
            <a:srgbClr val="37657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Image result for stc 2019" id="11" name="Google Shape;11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3750" y="4484600"/>
            <a:ext cx="1673350" cy="597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4.jp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40.png"/><Relationship Id="rId8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png"/><Relationship Id="rId4" Type="http://schemas.openxmlformats.org/officeDocument/2006/relationships/image" Target="../media/image43.png"/><Relationship Id="rId9" Type="http://schemas.openxmlformats.org/officeDocument/2006/relationships/image" Target="../media/image47.jpg"/><Relationship Id="rId5" Type="http://schemas.openxmlformats.org/officeDocument/2006/relationships/image" Target="../media/image46.png"/><Relationship Id="rId6" Type="http://schemas.openxmlformats.org/officeDocument/2006/relationships/image" Target="../media/image45.png"/><Relationship Id="rId7" Type="http://schemas.openxmlformats.org/officeDocument/2006/relationships/image" Target="../media/image68.png"/><Relationship Id="rId8" Type="http://schemas.openxmlformats.org/officeDocument/2006/relationships/image" Target="../media/image4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49.jpg"/><Relationship Id="rId5" Type="http://schemas.openxmlformats.org/officeDocument/2006/relationships/image" Target="../media/image52.jpg"/><Relationship Id="rId6" Type="http://schemas.openxmlformats.org/officeDocument/2006/relationships/image" Target="../media/image66.png"/><Relationship Id="rId7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69.png"/><Relationship Id="rId5" Type="http://schemas.openxmlformats.org/officeDocument/2006/relationships/image" Target="../media/image60.png"/><Relationship Id="rId6" Type="http://schemas.openxmlformats.org/officeDocument/2006/relationships/image" Target="../media/image62.jpg"/><Relationship Id="rId7" Type="http://schemas.openxmlformats.org/officeDocument/2006/relationships/image" Target="../media/image67.jpg"/><Relationship Id="rId8" Type="http://schemas.openxmlformats.org/officeDocument/2006/relationships/image" Target="../media/image5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jpg"/><Relationship Id="rId4" Type="http://schemas.openxmlformats.org/officeDocument/2006/relationships/image" Target="../media/image73.jpg"/><Relationship Id="rId9" Type="http://schemas.openxmlformats.org/officeDocument/2006/relationships/image" Target="../media/image74.png"/><Relationship Id="rId5" Type="http://schemas.openxmlformats.org/officeDocument/2006/relationships/image" Target="../media/image65.jp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21.png"/><Relationship Id="rId6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63.png"/><Relationship Id="rId5" Type="http://schemas.openxmlformats.org/officeDocument/2006/relationships/image" Target="../media/image5.jpg"/><Relationship Id="rId6" Type="http://schemas.openxmlformats.org/officeDocument/2006/relationships/image" Target="../media/image11.png"/><Relationship Id="rId7" Type="http://schemas.openxmlformats.org/officeDocument/2006/relationships/image" Target="../media/image22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jpg"/><Relationship Id="rId10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4.jpg"/><Relationship Id="rId9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38.png"/><Relationship Id="rId7" Type="http://schemas.openxmlformats.org/officeDocument/2006/relationships/image" Target="../media/image15.jp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27.jpg"/><Relationship Id="rId9" Type="http://schemas.openxmlformats.org/officeDocument/2006/relationships/image" Target="../media/image19.jpg"/><Relationship Id="rId5" Type="http://schemas.openxmlformats.org/officeDocument/2006/relationships/image" Target="../media/image57.png"/><Relationship Id="rId6" Type="http://schemas.openxmlformats.org/officeDocument/2006/relationships/image" Target="../media/image18.jpg"/><Relationship Id="rId7" Type="http://schemas.openxmlformats.org/officeDocument/2006/relationships/image" Target="../media/image54.jpg"/><Relationship Id="rId8" Type="http://schemas.openxmlformats.org/officeDocument/2006/relationships/image" Target="../media/image5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idx="1" type="subTitle"/>
          </p:nvPr>
        </p:nvSpPr>
        <p:spPr>
          <a:xfrm>
            <a:off x="311700" y="2357675"/>
            <a:ext cx="8520600" cy="1937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Michael Allington, Binghamton University</a:t>
            </a:r>
            <a:endParaRPr sz="2400"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Stephen Cook, SUNY Brockport</a:t>
            </a:r>
            <a:endParaRPr sz="2400"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/>
              <a:t>Timothy Cortesi, Binghamton University</a:t>
            </a:r>
            <a:endParaRPr sz="2400"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2400"/>
              <a:t>Laurie Fox, SUNY Geneseo</a:t>
            </a:r>
            <a:endParaRPr sz="2400"/>
          </a:p>
        </p:txBody>
      </p:sp>
      <p:sp>
        <p:nvSpPr>
          <p:cNvPr id="76" name="Google Shape;76;p15"/>
          <p:cNvSpPr txBox="1"/>
          <p:nvPr>
            <p:ph idx="4294967295" type="title"/>
          </p:nvPr>
        </p:nvSpPr>
        <p:spPr>
          <a:xfrm>
            <a:off x="533400" y="556400"/>
            <a:ext cx="8077200" cy="1871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Achieving Your Career Goals by Developing Your Leadership Path</a:t>
            </a:r>
            <a:endParaRPr sz="36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idx="4294967295" type="title"/>
          </p:nvPr>
        </p:nvSpPr>
        <p:spPr>
          <a:xfrm>
            <a:off x="533400" y="556400"/>
            <a:ext cx="8077200" cy="1871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Stephen Cook</a:t>
            </a:r>
            <a:endParaRPr sz="3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SUNY Brockport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15075"/>
            <a:ext cx="2990850" cy="7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0" y="0"/>
            <a:ext cx="64698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434"/>
              </a:lnSpc>
              <a:spcBef>
                <a:spcPts val="0"/>
              </a:spcBef>
              <a:spcAft>
                <a:spcPts val="2300"/>
              </a:spcAft>
              <a:buNone/>
            </a:pPr>
            <a:r>
              <a:rPr lang="en" sz="3000">
                <a:solidFill>
                  <a:srgbClr val="00386B"/>
                </a:solidFill>
              </a:rPr>
              <a:t>Student Affairs and Higher Education</a:t>
            </a:r>
            <a:endParaRPr sz="3000">
              <a:solidFill>
                <a:srgbClr val="00386B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675" y="3837200"/>
            <a:ext cx="2552335" cy="1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/>
          <p:nvPr/>
        </p:nvSpPr>
        <p:spPr>
          <a:xfrm>
            <a:off x="2931075" y="2151200"/>
            <a:ext cx="5216400" cy="12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6600" y="2213450"/>
            <a:ext cx="4705350" cy="110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7" name="Google Shape;15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986225"/>
            <a:ext cx="2553300" cy="13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idx="4294967295" type="title"/>
          </p:nvPr>
        </p:nvSpPr>
        <p:spPr>
          <a:xfrm>
            <a:off x="533400" y="556400"/>
            <a:ext cx="8077200" cy="1871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Stephen Cook</a:t>
            </a:r>
            <a:endParaRPr sz="3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SUNY Brockport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50" y="1981200"/>
            <a:ext cx="28575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322850"/>
            <a:ext cx="285750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550" y="4345975"/>
            <a:ext cx="2857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6825" y="33967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2363" y="2571750"/>
            <a:ext cx="296227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2438" y="-132412"/>
            <a:ext cx="2199124" cy="128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4650" y="108225"/>
            <a:ext cx="2080775" cy="14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450" y="108225"/>
            <a:ext cx="2857500" cy="12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11">
            <a:alphaModFix/>
          </a:blip>
          <a:srcRect b="14288" l="0" r="0" t="0"/>
          <a:stretch/>
        </p:blipFill>
        <p:spPr>
          <a:xfrm>
            <a:off x="6233675" y="1915848"/>
            <a:ext cx="2533650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idx="4294967295" type="title"/>
          </p:nvPr>
        </p:nvSpPr>
        <p:spPr>
          <a:xfrm>
            <a:off x="533400" y="556400"/>
            <a:ext cx="8077200" cy="1871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Stephen Cook</a:t>
            </a:r>
            <a:endParaRPr sz="3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SUNY Brockport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9900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550" y="2094625"/>
            <a:ext cx="2717200" cy="13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2025" y="2263450"/>
            <a:ext cx="29718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475" y="2346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38" y="1203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3038" y="3543300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idx="4294967295" type="title"/>
          </p:nvPr>
        </p:nvSpPr>
        <p:spPr>
          <a:xfrm>
            <a:off x="533400" y="64050"/>
            <a:ext cx="8077200" cy="1079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Tim Cortesi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descr="Image result for lockheed martin"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225" y="856125"/>
            <a:ext cx="6021535" cy="1634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lassified"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100" y="2046800"/>
            <a:ext cx="3292824" cy="12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2400" y="1499150"/>
            <a:ext cx="17145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h-60" id="191" name="Google Shape;19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5123" y="3294225"/>
            <a:ext cx="3985500" cy="191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22" id="192" name="Google Shape;19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225" y="2046799"/>
            <a:ext cx="2446865" cy="1247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h 71 presidential helicopter" id="193" name="Google Shape;19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1"/>
            <a:ext cx="2245824" cy="1418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ntrol display unit" id="194" name="Google Shape;19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92953" y="0"/>
            <a:ext cx="1203050" cy="2134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ckpit displays" id="195" name="Google Shape;195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71899" y="2879975"/>
            <a:ext cx="4153329" cy="25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idx="4294967295" type="title"/>
          </p:nvPr>
        </p:nvSpPr>
        <p:spPr>
          <a:xfrm>
            <a:off x="533400" y="64050"/>
            <a:ext cx="8077200" cy="1079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Tim Cortesi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descr="Image result for sonostics" id="201" name="Google Shape;201;p28"/>
          <p:cNvPicPr preferRelativeResize="0"/>
          <p:nvPr/>
        </p:nvPicPr>
        <p:blipFill rotWithShape="1">
          <a:blip r:embed="rId3">
            <a:alphaModFix/>
          </a:blip>
          <a:srcRect b="30051" l="0" r="0" t="28180"/>
          <a:stretch/>
        </p:blipFill>
        <p:spPr>
          <a:xfrm>
            <a:off x="2946400" y="1213800"/>
            <a:ext cx="3251200" cy="135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onostics myowave" id="202" name="Google Shape;20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575" y="3095700"/>
            <a:ext cx="2017651" cy="2017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onostics myowave" id="203" name="Google Shape;20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13800"/>
            <a:ext cx="2470475" cy="1708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iled startup" id="204" name="Google Shape;20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0700" y="3128250"/>
            <a:ext cx="3092477" cy="195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roke" id="205" name="Google Shape;20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7550" y="674846"/>
            <a:ext cx="2256175" cy="22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idx="4294967295" type="title"/>
          </p:nvPr>
        </p:nvSpPr>
        <p:spPr>
          <a:xfrm>
            <a:off x="533400" y="64050"/>
            <a:ext cx="8077200" cy="1079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Tim Cortesi</a:t>
            </a:r>
            <a:endParaRPr sz="3600">
              <a:solidFill>
                <a:srgbClr val="666666"/>
              </a:solidFill>
            </a:endParaRPr>
          </a:p>
        </p:txBody>
      </p:sp>
      <p:pic>
        <p:nvPicPr>
          <p:cNvPr descr="Image result for binghamton university logo"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238" y="1375475"/>
            <a:ext cx="3759526" cy="12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1412" y="2943225"/>
            <a:ext cx="3330750" cy="47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pen source" id="213" name="Google Shape;213;p29"/>
          <p:cNvPicPr preferRelativeResize="0"/>
          <p:nvPr/>
        </p:nvPicPr>
        <p:blipFill rotWithShape="1">
          <a:blip r:embed="rId5">
            <a:alphaModFix/>
          </a:blip>
          <a:srcRect b="27250" l="0" r="0" t="27195"/>
          <a:stretch/>
        </p:blipFill>
        <p:spPr>
          <a:xfrm>
            <a:off x="3171000" y="3650763"/>
            <a:ext cx="4488025" cy="144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14" name="Google Shape;214;p29"/>
          <p:cNvPicPr preferRelativeResize="0"/>
          <p:nvPr/>
        </p:nvPicPr>
        <p:blipFill rotWithShape="1">
          <a:blip r:embed="rId6">
            <a:alphaModFix/>
          </a:blip>
          <a:srcRect b="12116" l="0" r="0" t="12859"/>
          <a:stretch/>
        </p:blipFill>
        <p:spPr>
          <a:xfrm>
            <a:off x="7048775" y="0"/>
            <a:ext cx="2095225" cy="157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lectronic health record" id="215" name="Google Shape;21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621175"/>
            <a:ext cx="2502409" cy="1505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3d printing" id="216" name="Google Shape;216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775" y="882375"/>
            <a:ext cx="2169000" cy="14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idx="4294967295" type="title"/>
          </p:nvPr>
        </p:nvSpPr>
        <p:spPr>
          <a:xfrm>
            <a:off x="242700" y="55075"/>
            <a:ext cx="8344800" cy="69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666666"/>
                </a:solidFill>
              </a:rPr>
              <a:t>Tim Cortesi’s “Lessons Learned”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278700" y="899425"/>
            <a:ext cx="8272800" cy="3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Make Yourself Useful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Know What You Want, and Actively Pursue It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Learn How To Estimate (time)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Become An Expert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Know Your Value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Don’t Be Afraid To Bail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idx="4294967295" type="title"/>
          </p:nvPr>
        </p:nvSpPr>
        <p:spPr>
          <a:xfrm>
            <a:off x="693800" y="556400"/>
            <a:ext cx="8077200" cy="1871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51C75"/>
                </a:solidFill>
                <a:latin typeface="EB Garamond"/>
                <a:ea typeface="EB Garamond"/>
                <a:cs typeface="EB Garamond"/>
                <a:sym typeface="EB Garamond"/>
              </a:rPr>
              <a:t>Laurie Fox</a:t>
            </a:r>
            <a:endParaRPr sz="4800">
              <a:solidFill>
                <a:srgbClr val="351C75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675" y="2245413"/>
            <a:ext cx="3273551" cy="52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000" y="3318463"/>
            <a:ext cx="2295141" cy="154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610" y="437525"/>
            <a:ext cx="24955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225" y="2490847"/>
            <a:ext cx="2299227" cy="76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3425" y="556400"/>
            <a:ext cx="1930027" cy="176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600" y="2955950"/>
            <a:ext cx="1216700" cy="11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33163" y="3144700"/>
            <a:ext cx="2286000" cy="152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idx="4294967295" type="title"/>
          </p:nvPr>
        </p:nvSpPr>
        <p:spPr>
          <a:xfrm>
            <a:off x="1261350" y="1436675"/>
            <a:ext cx="6621300" cy="1573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666666"/>
                </a:solidFill>
              </a:rPr>
              <a:t>General Takeaways</a:t>
            </a:r>
            <a:endParaRPr sz="4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idx="4294967295" type="title"/>
          </p:nvPr>
        </p:nvSpPr>
        <p:spPr>
          <a:xfrm>
            <a:off x="1193850" y="1436675"/>
            <a:ext cx="6756300" cy="1573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666666"/>
                </a:solidFill>
              </a:rPr>
              <a:t>Questions &amp; Answers</a:t>
            </a:r>
            <a:endParaRPr sz="4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Google Shape;81;p16"/>
          <p:cNvGraphicFramePr/>
          <p:nvPr/>
        </p:nvGraphicFramePr>
        <p:xfrm>
          <a:off x="322476" y="136645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{77A8B6C3-9595-4FDF-9C7B-C8EB60925B98}</a:tableStyleId>
              </a:tblPr>
              <a:tblGrid>
                <a:gridCol w="571000"/>
                <a:gridCol w="7700075"/>
              </a:tblGrid>
              <a:tr h="622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none" cap="none" strike="noStrike">
                          <a:solidFill>
                            <a:srgbClr val="6666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60950" marB="60950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2000">
                          <a:solidFill>
                            <a:srgbClr val="414042"/>
                          </a:solidFill>
                        </a:rPr>
                        <a:t>Introductions</a:t>
                      </a:r>
                      <a:endParaRPr b="0" sz="2000">
                        <a:solidFill>
                          <a:srgbClr val="414042"/>
                        </a:solidFill>
                      </a:endParaRPr>
                    </a:p>
                  </a:txBody>
                  <a:tcPr marT="60950" marB="975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622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6666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60950" marB="60950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414042"/>
                          </a:solidFill>
                        </a:rPr>
                        <a:t>Career Overviews</a:t>
                      </a:r>
                      <a:endParaRPr sz="2000">
                        <a:solidFill>
                          <a:srgbClr val="414042"/>
                        </a:solidFill>
                      </a:endParaRPr>
                    </a:p>
                  </a:txBody>
                  <a:tcPr marT="60950" marB="975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622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66666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60950" marB="60950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None/>
                      </a:pPr>
                      <a:r>
                        <a:rPr lang="en" sz="2000">
                          <a:solidFill>
                            <a:srgbClr val="414042"/>
                          </a:solidFill>
                        </a:rPr>
                        <a:t>Questions / Answers</a:t>
                      </a:r>
                      <a:endParaRPr sz="2000">
                        <a:solidFill>
                          <a:srgbClr val="414042"/>
                        </a:solidFill>
                      </a:endParaRPr>
                    </a:p>
                  </a:txBody>
                  <a:tcPr marT="60950" marB="97525" marR="91450" marL="9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3A5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  <p:sp>
        <p:nvSpPr>
          <p:cNvPr id="82" name="Google Shape;82;p16"/>
          <p:cNvSpPr txBox="1"/>
          <p:nvPr>
            <p:ph type="title"/>
          </p:nvPr>
        </p:nvSpPr>
        <p:spPr>
          <a:xfrm>
            <a:off x="457200" y="438150"/>
            <a:ext cx="8077200" cy="54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4294967295" type="title"/>
          </p:nvPr>
        </p:nvSpPr>
        <p:spPr>
          <a:xfrm>
            <a:off x="1952100" y="1427700"/>
            <a:ext cx="5239800" cy="1573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666666"/>
                </a:solidFill>
              </a:rPr>
              <a:t>Introductions</a:t>
            </a:r>
            <a:endParaRPr sz="4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4294967295" type="title"/>
          </p:nvPr>
        </p:nvSpPr>
        <p:spPr>
          <a:xfrm>
            <a:off x="1064400" y="1436700"/>
            <a:ext cx="7015200" cy="1573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666666"/>
                </a:solidFill>
              </a:rPr>
              <a:t>Individual Career Paths</a:t>
            </a:r>
            <a:endParaRPr sz="4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4294967295" type="title"/>
          </p:nvPr>
        </p:nvSpPr>
        <p:spPr>
          <a:xfrm>
            <a:off x="533400" y="556400"/>
            <a:ext cx="8077200" cy="1419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Michael Allington</a:t>
            </a:r>
            <a:endParaRPr sz="3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5" y="2348119"/>
            <a:ext cx="7032000" cy="6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4250" y="840252"/>
            <a:ext cx="127635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5975" y="3025927"/>
            <a:ext cx="1419000" cy="14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975" y="3025919"/>
            <a:ext cx="2771775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idx="4294967295" type="title"/>
          </p:nvPr>
        </p:nvSpPr>
        <p:spPr>
          <a:xfrm>
            <a:off x="533400" y="556400"/>
            <a:ext cx="8077200" cy="1406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Michael Allington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75" y="500425"/>
            <a:ext cx="1462702" cy="17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250" y="556400"/>
            <a:ext cx="2168338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300" y="2012700"/>
            <a:ext cx="1786950" cy="17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3200" y="1678275"/>
            <a:ext cx="1933255" cy="14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4050" y="3280173"/>
            <a:ext cx="1515450" cy="15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4750" y="3465225"/>
            <a:ext cx="1933250" cy="101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8275" y="3663425"/>
            <a:ext cx="1658616" cy="10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51900" y="2115500"/>
            <a:ext cx="2515288" cy="13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idx="4294967295" type="title"/>
          </p:nvPr>
        </p:nvSpPr>
        <p:spPr>
          <a:xfrm>
            <a:off x="533400" y="556400"/>
            <a:ext cx="8077200" cy="1419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Michael Allington</a:t>
            </a:r>
            <a:endParaRPr sz="3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5275" y="556400"/>
            <a:ext cx="1810575" cy="11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675" y="556400"/>
            <a:ext cx="2080775" cy="14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83575"/>
            <a:ext cx="1288775" cy="12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0600" y="3860013"/>
            <a:ext cx="2466975" cy="129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7150" y="2127800"/>
            <a:ext cx="2404450" cy="15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1813" y="1748300"/>
            <a:ext cx="1980182" cy="14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11450" y="3173400"/>
            <a:ext cx="2854509" cy="11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55875" y="1925703"/>
            <a:ext cx="3307740" cy="11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36075" y="2778846"/>
            <a:ext cx="1980175" cy="102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idx="4294967295" type="title"/>
          </p:nvPr>
        </p:nvSpPr>
        <p:spPr>
          <a:xfrm>
            <a:off x="533400" y="556400"/>
            <a:ext cx="7563900" cy="90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Michael Allington</a:t>
            </a:r>
            <a:endParaRPr sz="36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75" y="1556300"/>
            <a:ext cx="2726375" cy="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050" y="3065925"/>
            <a:ext cx="1328875" cy="12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675" y="3778625"/>
            <a:ext cx="3798400" cy="5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7547" y="2260550"/>
            <a:ext cx="2319775" cy="10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9297" y="1624459"/>
            <a:ext cx="1678555" cy="15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79294" y="3641994"/>
            <a:ext cx="1165325" cy="11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4995" y="629800"/>
            <a:ext cx="1845600" cy="96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457200" y="438150"/>
            <a:ext cx="8077200" cy="549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Mike’s Lessons Learned</a:t>
            </a:r>
            <a:endParaRPr/>
          </a:p>
        </p:txBody>
      </p:sp>
      <p:sp>
        <p:nvSpPr>
          <p:cNvPr id="146" name="Google Shape;146;p23"/>
          <p:cNvSpPr txBox="1"/>
          <p:nvPr>
            <p:ph idx="1" type="body"/>
          </p:nvPr>
        </p:nvSpPr>
        <p:spPr>
          <a:xfrm>
            <a:off x="457200" y="1123951"/>
            <a:ext cx="8077200" cy="31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When an opportunity is presented, take it!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L</a:t>
            </a:r>
            <a:r>
              <a:rPr lang="en"/>
              <a:t>earn something new every day.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Take risks, but don’t be reckless.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Don’t be </a:t>
            </a:r>
            <a:r>
              <a:rPr lang="en"/>
              <a:t>afraid</a:t>
            </a:r>
            <a:r>
              <a:rPr lang="en"/>
              <a:t> to share your knowledge.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Find a mentor.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me1">
  <a:themeElements>
    <a:clrScheme name="Custom 53">
      <a:dk1>
        <a:srgbClr val="000000"/>
      </a:dk1>
      <a:lt1>
        <a:srgbClr val="FFFFFF"/>
      </a:lt1>
      <a:dk2>
        <a:srgbClr val="000000"/>
      </a:dk2>
      <a:lt2>
        <a:srgbClr val="C9C9C9"/>
      </a:lt2>
      <a:accent1>
        <a:srgbClr val="CEDC00"/>
      </a:accent1>
      <a:accent2>
        <a:srgbClr val="6CC24A"/>
      </a:accent2>
      <a:accent3>
        <a:srgbClr val="5A5C5B"/>
      </a:accent3>
      <a:accent4>
        <a:srgbClr val="000000"/>
      </a:accent4>
      <a:accent5>
        <a:srgbClr val="EDA93C"/>
      </a:accent5>
      <a:accent6>
        <a:srgbClr val="0092D5"/>
      </a:accent6>
      <a:hlink>
        <a:srgbClr val="F10000"/>
      </a:hlink>
      <a:folHlink>
        <a:srgbClr val="FFF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