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94" r:id="rId3"/>
    <p:sldId id="262" r:id="rId4"/>
    <p:sldId id="263" r:id="rId5"/>
    <p:sldId id="264" r:id="rId6"/>
    <p:sldId id="292" r:id="rId7"/>
    <p:sldId id="282" r:id="rId8"/>
    <p:sldId id="266" r:id="rId9"/>
    <p:sldId id="289" r:id="rId10"/>
    <p:sldId id="290" r:id="rId11"/>
    <p:sldId id="291" r:id="rId12"/>
    <p:sldId id="286" r:id="rId13"/>
    <p:sldId id="288" r:id="rId14"/>
    <p:sldId id="287" r:id="rId15"/>
    <p:sldId id="276" r:id="rId16"/>
    <p:sldId id="272" r:id="rId17"/>
    <p:sldId id="273" r:id="rId18"/>
    <p:sldId id="275" r:id="rId19"/>
    <p:sldId id="277" r:id="rId20"/>
    <p:sldId id="285" r:id="rId21"/>
    <p:sldId id="279" r:id="rId22"/>
    <p:sldId id="293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904"/>
    <a:srgbClr val="CC6600"/>
    <a:srgbClr val="DA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73CA0-3C87-340F-77CF-CC28BA92EAE3}" v="1" dt="2019-06-20T11:43:34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49" autoAdjust="0"/>
  </p:normalViewPr>
  <p:slideViewPr>
    <p:cSldViewPr snapToGrid="0">
      <p:cViewPr varScale="1">
        <p:scale>
          <a:sx n="90" d="100"/>
          <a:sy n="90" d="100"/>
        </p:scale>
        <p:origin x="13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The</a:t>
            </a:r>
            <a:r>
              <a:rPr lang="en-US" baseline="0"/>
              <a:t> m</a:t>
            </a:r>
            <a:r>
              <a:rPr lang="en-US"/>
              <a:t>ain reason</a:t>
            </a:r>
            <a:r>
              <a:rPr lang="en-US" baseline="0"/>
              <a:t> I use computers in campus labs is...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C5-4563-90E3-088A45D041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C5-4563-90E3-088A45D0413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C5-4563-90E3-088A45D0413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C5-4563-90E3-088A45D0413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5C5-4563-90E3-088A45D0413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5C5-4563-90E3-088A45D0413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5C5-4563-90E3-088A45D041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[fall_2018_labs.xlsx]Sheet6!$A$1:$A$7</c:f>
              <c:strCache>
                <c:ptCount val="7"/>
                <c:pt idx="0">
                  <c:v>Access to specialized software</c:v>
                </c:pt>
                <c:pt idx="1">
                  <c:v>Need to print</c:v>
                </c:pt>
                <c:pt idx="2">
                  <c:v>Like to work with others</c:v>
                </c:pt>
                <c:pt idx="3">
                  <c:v>Don't want to carry own laptop to school </c:v>
                </c:pt>
                <c:pt idx="4">
                  <c:v>Only own a desktop</c:v>
                </c:pt>
                <c:pt idx="5">
                  <c:v>Do not have a computer</c:v>
                </c:pt>
                <c:pt idx="6">
                  <c:v>Do not use campus labs</c:v>
                </c:pt>
              </c:strCache>
            </c:strRef>
          </c:cat>
          <c:val>
            <c:numRef>
              <c:f>[fall_2018_labs.xlsx]Sheet6!$B$1:$B$7</c:f>
              <c:numCache>
                <c:formatCode>General</c:formatCode>
                <c:ptCount val="7"/>
                <c:pt idx="0">
                  <c:v>17.600000000000001</c:v>
                </c:pt>
                <c:pt idx="1">
                  <c:v>40.299999999999997</c:v>
                </c:pt>
                <c:pt idx="2">
                  <c:v>1.8</c:v>
                </c:pt>
                <c:pt idx="3">
                  <c:v>12.8</c:v>
                </c:pt>
                <c:pt idx="4">
                  <c:v>1.2</c:v>
                </c:pt>
                <c:pt idx="6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C5-4563-90E3-088A45D041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58092738407698"/>
          <c:y val="7.6527777777777792E-2"/>
          <c:w val="0.86486351706036746"/>
          <c:h val="0.7228974505587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'Top5'!$G$1</c:f>
              <c:strCache>
                <c:ptCount val="1"/>
                <c:pt idx="0">
                  <c:v>Computer Use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77%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A4E8-4436-B41E-63E3B20F98CB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56%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4E8-4436-B41E-63E3B20F98CB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75%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A4E8-4436-B41E-63E3B20F98CB}"/>
                </c:ext>
              </c:extLst>
            </c:dLbl>
            <c:dLbl>
              <c:idx val="3"/>
              <c:layout>
                <c:manualLayout>
                  <c:x val="-5.5555555555556572E-3"/>
                  <c:y val="-2.1218890680033321E-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85%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A4E8-4436-B41E-63E3B20F98CB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89%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A4E8-4436-B41E-63E3B20F98CB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'Top5'!$A$2:$A$6</c:f>
              <c:strCache>
                <c:ptCount val="5"/>
                <c:pt idx="0">
                  <c:v>SAMC359</c:v>
                </c:pt>
                <c:pt idx="1">
                  <c:v>BUCKB144</c:v>
                </c:pt>
                <c:pt idx="2">
                  <c:v>BUCKB141</c:v>
                </c:pt>
                <c:pt idx="3">
                  <c:v>UPTO203</c:v>
                </c:pt>
                <c:pt idx="4">
                  <c:v>UPTO211</c:v>
                </c:pt>
              </c:strCache>
            </c:strRef>
          </c:cat>
          <c:val>
            <c:numRef>
              <c:f>'Top5'!$G$2:$G$6</c:f>
              <c:numCache>
                <c:formatCode>0</c:formatCode>
                <c:ptCount val="5"/>
                <c:pt idx="0">
                  <c:v>10254</c:v>
                </c:pt>
                <c:pt idx="1">
                  <c:v>10385</c:v>
                </c:pt>
                <c:pt idx="2">
                  <c:v>13082</c:v>
                </c:pt>
                <c:pt idx="3">
                  <c:v>15570</c:v>
                </c:pt>
                <c:pt idx="4">
                  <c:v>16414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E8-4436-B41E-63E3B20F98CB}"/>
            </c:ext>
          </c:extLst>
        </c:ser>
        <c:ser>
          <c:idx val="1"/>
          <c:order val="1"/>
          <c:tx>
            <c:strRef>
              <c:f>'Top5'!$L$1</c:f>
              <c:strCache>
                <c:ptCount val="1"/>
                <c:pt idx="0">
                  <c:v>Total Available Hrs for Use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'Top5'!$A$2:$A$6</c:f>
              <c:strCache>
                <c:ptCount val="5"/>
                <c:pt idx="0">
                  <c:v>SAMC359</c:v>
                </c:pt>
                <c:pt idx="1">
                  <c:v>BUCKB144</c:v>
                </c:pt>
                <c:pt idx="2">
                  <c:v>BUCKB141</c:v>
                </c:pt>
                <c:pt idx="3">
                  <c:v>UPTO203</c:v>
                </c:pt>
                <c:pt idx="4">
                  <c:v>UPTO211</c:v>
                </c:pt>
              </c:strCache>
            </c:strRef>
          </c:cat>
          <c:val>
            <c:numRef>
              <c:f>'Top5'!$L$2:$L$6</c:f>
              <c:numCache>
                <c:formatCode>General</c:formatCode>
                <c:ptCount val="5"/>
                <c:pt idx="0">
                  <c:v>13286</c:v>
                </c:pt>
                <c:pt idx="1">
                  <c:v>18396</c:v>
                </c:pt>
                <c:pt idx="2">
                  <c:v>17374</c:v>
                </c:pt>
                <c:pt idx="3">
                  <c:v>18396</c:v>
                </c:pt>
                <c:pt idx="4">
                  <c:v>18396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E8-4436-B41E-63E3B20F9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45351528"/>
        <c:axId val="945348576"/>
      </c:barChart>
      <c:catAx>
        <c:axId val="94535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348576"/>
        <c:crosses val="autoZero"/>
        <c:auto val="1"/>
        <c:lblAlgn val="ctr"/>
        <c:lblOffset val="100"/>
        <c:noMultiLvlLbl val="0"/>
      </c:catAx>
      <c:valAx>
        <c:axId val="94534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35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01859142607175"/>
          <c:y val="0.8431708223972002"/>
          <c:w val="0.62585148731408569"/>
          <c:h val="0.12905139982502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Bottom5!$G$1</c:f>
              <c:strCache>
                <c:ptCount val="1"/>
                <c:pt idx="0">
                  <c:v>Computer Use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D5-48A9-BDC1-A859E3D913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D5-48A9-BDC1-A859E3D913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D5-48A9-BDC1-A859E3D913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D5-48A9-BDC1-A859E3D913C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D5-48A9-BDC1-A859E3D913C7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Bottom5!$A$2:$A$6</c:f>
              <c:strCache>
                <c:ptCount val="5"/>
                <c:pt idx="0">
                  <c:v>BUTL316</c:v>
                </c:pt>
                <c:pt idx="1">
                  <c:v>SAMC266</c:v>
                </c:pt>
                <c:pt idx="2">
                  <c:v>SAMC357</c:v>
                </c:pt>
                <c:pt idx="3">
                  <c:v>KETC302</c:v>
                </c:pt>
                <c:pt idx="4">
                  <c:v>CAUD223</c:v>
                </c:pt>
              </c:strCache>
            </c:strRef>
          </c:cat>
          <c:val>
            <c:numRef>
              <c:f>Bottom5!$G$2:$G$6</c:f>
              <c:numCache>
                <c:formatCode>0</c:formatCode>
                <c:ptCount val="5"/>
                <c:pt idx="0">
                  <c:v>387</c:v>
                </c:pt>
                <c:pt idx="1">
                  <c:v>754</c:v>
                </c:pt>
                <c:pt idx="2">
                  <c:v>801</c:v>
                </c:pt>
                <c:pt idx="3">
                  <c:v>1007</c:v>
                </c:pt>
                <c:pt idx="4">
                  <c:v>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D5-48A9-BDC1-A859E3D913C7}"/>
            </c:ext>
          </c:extLst>
        </c:ser>
        <c:ser>
          <c:idx val="1"/>
          <c:order val="1"/>
          <c:tx>
            <c:strRef>
              <c:f>Bottom5!$L$1</c:f>
              <c:strCache>
                <c:ptCount val="1"/>
                <c:pt idx="0">
                  <c:v>Total Available Hrs for Use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Bottom5!$A$2:$A$6</c:f>
              <c:strCache>
                <c:ptCount val="5"/>
                <c:pt idx="0">
                  <c:v>BUTL316</c:v>
                </c:pt>
                <c:pt idx="1">
                  <c:v>SAMC266</c:v>
                </c:pt>
                <c:pt idx="2">
                  <c:v>SAMC357</c:v>
                </c:pt>
                <c:pt idx="3">
                  <c:v>KETC302</c:v>
                </c:pt>
                <c:pt idx="4">
                  <c:v>CAUD223</c:v>
                </c:pt>
              </c:strCache>
            </c:strRef>
          </c:cat>
          <c:val>
            <c:numRef>
              <c:f>Bottom5!$L$2:$L$6</c:f>
              <c:numCache>
                <c:formatCode>General</c:formatCode>
                <c:ptCount val="5"/>
                <c:pt idx="0">
                  <c:v>8176</c:v>
                </c:pt>
                <c:pt idx="1">
                  <c:v>15330</c:v>
                </c:pt>
                <c:pt idx="2">
                  <c:v>13286</c:v>
                </c:pt>
                <c:pt idx="3">
                  <c:v>13286</c:v>
                </c:pt>
                <c:pt idx="4">
                  <c:v>27594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D5-48A9-BDC1-A859E3D91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0403152"/>
        <c:axId val="410403808"/>
      </c:barChart>
      <c:catAx>
        <c:axId val="41040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03808"/>
        <c:crosses val="autoZero"/>
        <c:auto val="1"/>
        <c:lblAlgn val="ctr"/>
        <c:lblOffset val="100"/>
        <c:noMultiLvlLbl val="0"/>
      </c:catAx>
      <c:valAx>
        <c:axId val="41040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40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Sheet4!$G$1</c:f>
              <c:strCache>
                <c:ptCount val="1"/>
                <c:pt idx="0">
                  <c:v>Computer Use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D2-4315-BFFD-26AF9E3464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D2-4315-BFFD-26AF9E3464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D2-4315-BFFD-26AF9E3464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D2-4315-BFFD-26AF9E3464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2-4315-BFFD-26AF9E3464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D2-4315-BFFD-26AF9E3464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D2-4315-BFFD-26AF9E3464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D2-4315-BFFD-26AF9E34645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D2-4315-BFFD-26AF9E34645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D2-4315-BFFD-26AF9E34645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D2-4315-BFFD-26AF9E34645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D2-4315-BFFD-26AF9E34645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D2-4315-BFFD-26AF9E34645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D2-4315-BFFD-26AF9E34645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D2-4315-BFFD-26AF9E34645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D2-4315-BFFD-26AF9E34645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D2-4315-BFFD-26AF9E34645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D2-4315-BFFD-26AF9E34645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D2-4315-BFFD-26AF9E34645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/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D2-4315-BFFD-26AF9E3464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Sheet4!$A$2:$A$21</c:f>
              <c:strCache>
                <c:ptCount val="20"/>
                <c:pt idx="0">
                  <c:v>BACO123</c:v>
                </c:pt>
                <c:pt idx="1">
                  <c:v>TECH155</c:v>
                </c:pt>
                <c:pt idx="2">
                  <c:v>TECH148</c:v>
                </c:pt>
                <c:pt idx="3">
                  <c:v>CLASA207</c:v>
                </c:pt>
                <c:pt idx="4">
                  <c:v>CLASA108</c:v>
                </c:pt>
                <c:pt idx="5">
                  <c:v>TECH144</c:v>
                </c:pt>
                <c:pt idx="6">
                  <c:v>CHAS342</c:v>
                </c:pt>
                <c:pt idx="7">
                  <c:v>BUCKB142</c:v>
                </c:pt>
                <c:pt idx="8">
                  <c:v>CLASC104</c:v>
                </c:pt>
                <c:pt idx="9">
                  <c:v>UPTO210</c:v>
                </c:pt>
                <c:pt idx="10">
                  <c:v>THEA110</c:v>
                </c:pt>
                <c:pt idx="11">
                  <c:v>THEA111</c:v>
                </c:pt>
                <c:pt idx="12">
                  <c:v>TECH350</c:v>
                </c:pt>
                <c:pt idx="13">
                  <c:v>TECH252</c:v>
                </c:pt>
                <c:pt idx="14">
                  <c:v>TECH140</c:v>
                </c:pt>
                <c:pt idx="15">
                  <c:v>TECH244</c:v>
                </c:pt>
                <c:pt idx="16">
                  <c:v>ROCK102</c:v>
                </c:pt>
                <c:pt idx="17">
                  <c:v>UPTO504</c:v>
                </c:pt>
                <c:pt idx="18">
                  <c:v>SAMC263</c:v>
                </c:pt>
                <c:pt idx="19">
                  <c:v>TECH242</c:v>
                </c:pt>
              </c:strCache>
            </c:strRef>
          </c:cat>
          <c:val>
            <c:numRef>
              <c:f>Sheet4!$G$2:$G$21</c:f>
              <c:numCache>
                <c:formatCode>0</c:formatCode>
                <c:ptCount val="20"/>
                <c:pt idx="0">
                  <c:v>2114</c:v>
                </c:pt>
                <c:pt idx="1">
                  <c:v>2238</c:v>
                </c:pt>
                <c:pt idx="2">
                  <c:v>2270</c:v>
                </c:pt>
                <c:pt idx="3">
                  <c:v>2492</c:v>
                </c:pt>
                <c:pt idx="4">
                  <c:v>2663</c:v>
                </c:pt>
                <c:pt idx="5">
                  <c:v>2759</c:v>
                </c:pt>
                <c:pt idx="6">
                  <c:v>2769</c:v>
                </c:pt>
                <c:pt idx="7">
                  <c:v>3050</c:v>
                </c:pt>
                <c:pt idx="8">
                  <c:v>3468</c:v>
                </c:pt>
                <c:pt idx="9">
                  <c:v>4736</c:v>
                </c:pt>
                <c:pt idx="10">
                  <c:v>5144</c:v>
                </c:pt>
                <c:pt idx="11">
                  <c:v>5199</c:v>
                </c:pt>
                <c:pt idx="12">
                  <c:v>5427</c:v>
                </c:pt>
                <c:pt idx="13">
                  <c:v>5578</c:v>
                </c:pt>
                <c:pt idx="14">
                  <c:v>5915</c:v>
                </c:pt>
                <c:pt idx="15">
                  <c:v>7605</c:v>
                </c:pt>
                <c:pt idx="16">
                  <c:v>7983</c:v>
                </c:pt>
                <c:pt idx="17">
                  <c:v>8472</c:v>
                </c:pt>
                <c:pt idx="18">
                  <c:v>13732</c:v>
                </c:pt>
                <c:pt idx="19">
                  <c:v>14587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AD2-4315-BFFD-26AF9E34645C}"/>
            </c:ext>
          </c:extLst>
        </c:ser>
        <c:ser>
          <c:idx val="1"/>
          <c:order val="1"/>
          <c:tx>
            <c:strRef>
              <c:f>Sheet4!$L$1</c:f>
              <c:strCache>
                <c:ptCount val="1"/>
                <c:pt idx="0">
                  <c:v>Total Available Hrs for Use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Sheet4!$A$2:$A$21</c:f>
              <c:strCache>
                <c:ptCount val="20"/>
                <c:pt idx="0">
                  <c:v>BACO123</c:v>
                </c:pt>
                <c:pt idx="1">
                  <c:v>TECH155</c:v>
                </c:pt>
                <c:pt idx="2">
                  <c:v>TECH148</c:v>
                </c:pt>
                <c:pt idx="3">
                  <c:v>CLASA207</c:v>
                </c:pt>
                <c:pt idx="4">
                  <c:v>CLASA108</c:v>
                </c:pt>
                <c:pt idx="5">
                  <c:v>TECH144</c:v>
                </c:pt>
                <c:pt idx="6">
                  <c:v>CHAS342</c:v>
                </c:pt>
                <c:pt idx="7">
                  <c:v>BUCKB142</c:v>
                </c:pt>
                <c:pt idx="8">
                  <c:v>CLASC104</c:v>
                </c:pt>
                <c:pt idx="9">
                  <c:v>UPTO210</c:v>
                </c:pt>
                <c:pt idx="10">
                  <c:v>THEA110</c:v>
                </c:pt>
                <c:pt idx="11">
                  <c:v>THEA111</c:v>
                </c:pt>
                <c:pt idx="12">
                  <c:v>TECH350</c:v>
                </c:pt>
                <c:pt idx="13">
                  <c:v>TECH252</c:v>
                </c:pt>
                <c:pt idx="14">
                  <c:v>TECH140</c:v>
                </c:pt>
                <c:pt idx="15">
                  <c:v>TECH244</c:v>
                </c:pt>
                <c:pt idx="16">
                  <c:v>ROCK102</c:v>
                </c:pt>
                <c:pt idx="17">
                  <c:v>UPTO504</c:v>
                </c:pt>
                <c:pt idx="18">
                  <c:v>SAMC263</c:v>
                </c:pt>
                <c:pt idx="19">
                  <c:v>TECH242</c:v>
                </c:pt>
              </c:strCache>
            </c:strRef>
          </c:cat>
          <c:val>
            <c:numRef>
              <c:f>Sheet4!$L$2:$L$21</c:f>
              <c:numCache>
                <c:formatCode>General</c:formatCode>
                <c:ptCount val="20"/>
                <c:pt idx="0">
                  <c:v>22484</c:v>
                </c:pt>
                <c:pt idx="1">
                  <c:v>13286</c:v>
                </c:pt>
                <c:pt idx="2">
                  <c:v>12264</c:v>
                </c:pt>
                <c:pt idx="3">
                  <c:v>19418</c:v>
                </c:pt>
                <c:pt idx="4">
                  <c:v>27594</c:v>
                </c:pt>
                <c:pt idx="5">
                  <c:v>15330</c:v>
                </c:pt>
                <c:pt idx="6">
                  <c:v>30660</c:v>
                </c:pt>
                <c:pt idx="7">
                  <c:v>19418</c:v>
                </c:pt>
                <c:pt idx="8">
                  <c:v>25550</c:v>
                </c:pt>
                <c:pt idx="9">
                  <c:v>32704</c:v>
                </c:pt>
                <c:pt idx="10">
                  <c:v>17374</c:v>
                </c:pt>
                <c:pt idx="11">
                  <c:v>17374</c:v>
                </c:pt>
                <c:pt idx="12">
                  <c:v>28616</c:v>
                </c:pt>
                <c:pt idx="13">
                  <c:v>26572</c:v>
                </c:pt>
                <c:pt idx="14">
                  <c:v>22484</c:v>
                </c:pt>
                <c:pt idx="15">
                  <c:v>37814</c:v>
                </c:pt>
                <c:pt idx="16">
                  <c:v>16352</c:v>
                </c:pt>
                <c:pt idx="17">
                  <c:v>20440</c:v>
                </c:pt>
                <c:pt idx="18">
                  <c:v>26572</c:v>
                </c:pt>
                <c:pt idx="19">
                  <c:v>37814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AD2-4315-BFFD-26AF9E346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11650456"/>
        <c:axId val="1011651112"/>
      </c:barChart>
      <c:catAx>
        <c:axId val="101165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651112"/>
        <c:crosses val="autoZero"/>
        <c:auto val="1"/>
        <c:lblAlgn val="ctr"/>
        <c:lblOffset val="100"/>
        <c:noMultiLvlLbl val="0"/>
      </c:catAx>
      <c:valAx>
        <c:axId val="101165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65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GenSched!$G$1</c:f>
              <c:strCache>
                <c:ptCount val="1"/>
                <c:pt idx="0">
                  <c:v>Computer Use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D0-4D5F-8592-D35DE98564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D0-4D5F-8592-D35DE98564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14%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D0-4D5F-8592-D35DE985640E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GenSched!$A$2:$A$4</c:f>
              <c:strCache>
                <c:ptCount val="3"/>
                <c:pt idx="0">
                  <c:v>BACO123</c:v>
                </c:pt>
                <c:pt idx="1">
                  <c:v>CLASA108</c:v>
                </c:pt>
                <c:pt idx="2">
                  <c:v>CLASC104</c:v>
                </c:pt>
              </c:strCache>
            </c:strRef>
          </c:cat>
          <c:val>
            <c:numRef>
              <c:f>GenSched!$G$2:$G$4</c:f>
              <c:numCache>
                <c:formatCode>0</c:formatCode>
                <c:ptCount val="3"/>
                <c:pt idx="0">
                  <c:v>2114</c:v>
                </c:pt>
                <c:pt idx="1">
                  <c:v>2663</c:v>
                </c:pt>
                <c:pt idx="2">
                  <c:v>3468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D0-4D5F-8592-D35DE985640E}"/>
            </c:ext>
          </c:extLst>
        </c:ser>
        <c:ser>
          <c:idx val="1"/>
          <c:order val="1"/>
          <c:tx>
            <c:strRef>
              <c:f>GenSched!$L$1</c:f>
              <c:strCache>
                <c:ptCount val="1"/>
                <c:pt idx="0">
                  <c:v>Total Available Hrs for Use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GenSched!$A$2:$A$4</c:f>
              <c:strCache>
                <c:ptCount val="3"/>
                <c:pt idx="0">
                  <c:v>BACO123</c:v>
                </c:pt>
                <c:pt idx="1">
                  <c:v>CLASA108</c:v>
                </c:pt>
                <c:pt idx="2">
                  <c:v>CLASC104</c:v>
                </c:pt>
              </c:strCache>
            </c:strRef>
          </c:cat>
          <c:val>
            <c:numRef>
              <c:f>GenSched!$L$2:$L$4</c:f>
              <c:numCache>
                <c:formatCode>General</c:formatCode>
                <c:ptCount val="3"/>
                <c:pt idx="0">
                  <c:v>22484</c:v>
                </c:pt>
                <c:pt idx="1">
                  <c:v>27594</c:v>
                </c:pt>
                <c:pt idx="2">
                  <c:v>25550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D0-4D5F-8592-D35DE9856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49601568"/>
        <c:axId val="749597960"/>
      </c:barChart>
      <c:catAx>
        <c:axId val="7496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597960"/>
        <c:crosses val="autoZero"/>
        <c:auto val="1"/>
        <c:lblAlgn val="ctr"/>
        <c:lblOffset val="100"/>
        <c:noMultiLvlLbl val="0"/>
      </c:catAx>
      <c:valAx>
        <c:axId val="74959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60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NonInstrLabs!$E$1</c:f>
              <c:strCache>
                <c:ptCount val="1"/>
                <c:pt idx="0">
                  <c:v>Computer Use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4DABA4-277F-43C7-A9AA-71BCE0FA4A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96-4136-90AD-6A9B142120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A25CDE-FBFA-451D-AB86-33008A0705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96-4136-90AD-6A9B142120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44DC4E-30D3-4F0F-AE95-CEEBEB38746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96-4136-90AD-6A9B1421207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4D9ECEE-B782-429B-8489-5A4A6608EF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96-4136-90AD-6A9B1421207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6F356C2-7DD9-4E5B-81A5-19EDF76B46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96-4136-90AD-6A9B1421207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0C6DD18-DB40-4379-ABBE-F3192F0DB5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96-4136-90AD-6A9B1421207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383417E-6BEB-444C-B1DC-930E720490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96-4136-90AD-6A9B1421207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5E2753F-EAD2-499D-8FF2-2D1FA52D2F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96-4136-90AD-6A9B1421207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560C1C6-CAE2-40DA-97DD-8047A12D2C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E96-4136-90AD-6A9B1421207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2E816CF-F31E-47A1-AF3D-2813C9BB5C0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96-4136-90AD-6A9B1421207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3C44C54-1940-4066-9FBC-D5A15D1745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96-4136-90AD-6A9B1421207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2AD3F5C2-C163-4945-B291-392D4566A2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96-4136-90AD-6A9B1421207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42F188A-9A41-4A95-BED1-263E43C6E3D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96-4136-90AD-6A9B14212072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E87CCD6A-575B-46B4-9D64-1020C72E30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96-4136-90AD-6A9B1421207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3FAF1D66-C4E7-474B-B597-9B2638719EB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96-4136-90AD-6A9B14212072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561036DD-3359-4EDC-A0A0-760F640675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96-4136-90AD-6A9B14212072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31BA3665-3BCF-4852-94F7-2797850274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96-4136-90AD-6A9B14212072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CE0551BB-5CBB-44DA-8CF4-9E1FFDF088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E96-4136-90AD-6A9B14212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NonInstrLabs!$A$2:$A$19</c:f>
              <c:strCache>
                <c:ptCount val="18"/>
                <c:pt idx="0">
                  <c:v>SAMC204</c:v>
                </c:pt>
                <c:pt idx="1">
                  <c:v>CLASA206</c:v>
                </c:pt>
                <c:pt idx="2">
                  <c:v>KETC205</c:v>
                </c:pt>
                <c:pt idx="3">
                  <c:v>CLEV306</c:v>
                </c:pt>
                <c:pt idx="4">
                  <c:v>CAUD226</c:v>
                </c:pt>
                <c:pt idx="5">
                  <c:v>CLASB208</c:v>
                </c:pt>
                <c:pt idx="6">
                  <c:v>TECH259</c:v>
                </c:pt>
                <c:pt idx="7">
                  <c:v>CLASA217</c:v>
                </c:pt>
                <c:pt idx="8">
                  <c:v>CAUD151</c:v>
                </c:pt>
                <c:pt idx="9">
                  <c:v>UPTO222</c:v>
                </c:pt>
                <c:pt idx="10">
                  <c:v>BUTL314</c:v>
                </c:pt>
                <c:pt idx="11">
                  <c:v>CLASA321</c:v>
                </c:pt>
                <c:pt idx="12">
                  <c:v>CLASB111</c:v>
                </c:pt>
                <c:pt idx="13">
                  <c:v>CLASC203</c:v>
                </c:pt>
                <c:pt idx="14">
                  <c:v>TECH330</c:v>
                </c:pt>
                <c:pt idx="15">
                  <c:v>ROCK320</c:v>
                </c:pt>
                <c:pt idx="16">
                  <c:v>SAMC116</c:v>
                </c:pt>
                <c:pt idx="17">
                  <c:v>TECH228</c:v>
                </c:pt>
              </c:strCache>
            </c:strRef>
          </c:cat>
          <c:val>
            <c:numRef>
              <c:f>NonInstrLabs!$E$2:$E$19</c:f>
              <c:numCache>
                <c:formatCode>General</c:formatCode>
                <c:ptCount val="18"/>
                <c:pt idx="0">
                  <c:v>55</c:v>
                </c:pt>
                <c:pt idx="1">
                  <c:v>215</c:v>
                </c:pt>
                <c:pt idx="2">
                  <c:v>367</c:v>
                </c:pt>
                <c:pt idx="3">
                  <c:v>361</c:v>
                </c:pt>
                <c:pt idx="4">
                  <c:v>1188</c:v>
                </c:pt>
                <c:pt idx="5">
                  <c:v>1393</c:v>
                </c:pt>
                <c:pt idx="6" formatCode="0">
                  <c:v>1797</c:v>
                </c:pt>
                <c:pt idx="7">
                  <c:v>2090</c:v>
                </c:pt>
                <c:pt idx="8">
                  <c:v>1910</c:v>
                </c:pt>
                <c:pt idx="9">
                  <c:v>2350</c:v>
                </c:pt>
                <c:pt idx="10" formatCode="0">
                  <c:v>2126</c:v>
                </c:pt>
                <c:pt idx="11">
                  <c:v>1929</c:v>
                </c:pt>
                <c:pt idx="12">
                  <c:v>2884</c:v>
                </c:pt>
                <c:pt idx="13">
                  <c:v>2985</c:v>
                </c:pt>
                <c:pt idx="14">
                  <c:v>4509</c:v>
                </c:pt>
                <c:pt idx="15">
                  <c:v>4657</c:v>
                </c:pt>
                <c:pt idx="16" formatCode="0">
                  <c:v>7286</c:v>
                </c:pt>
                <c:pt idx="17">
                  <c:v>8801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NonInstrLabs!$I$2:$I$19</c15:f>
                <c15:dlblRangeCache>
                  <c:ptCount val="18"/>
                  <c:pt idx="0">
                    <c:v>0%</c:v>
                  </c:pt>
                  <c:pt idx="1">
                    <c:v>3%</c:v>
                  </c:pt>
                  <c:pt idx="2">
                    <c:v>6%</c:v>
                  </c:pt>
                  <c:pt idx="3">
                    <c:v>5%</c:v>
                  </c:pt>
                  <c:pt idx="4">
                    <c:v>8%</c:v>
                  </c:pt>
                  <c:pt idx="5">
                    <c:v>17%</c:v>
                  </c:pt>
                  <c:pt idx="6">
                    <c:v>10%</c:v>
                  </c:pt>
                  <c:pt idx="7">
                    <c:v>17%</c:v>
                  </c:pt>
                  <c:pt idx="8">
                    <c:v>23%</c:v>
                  </c:pt>
                  <c:pt idx="9">
                    <c:v>18%</c:v>
                  </c:pt>
                  <c:pt idx="10">
                    <c:v>7%</c:v>
                  </c:pt>
                  <c:pt idx="11">
                    <c:v>19%</c:v>
                  </c:pt>
                  <c:pt idx="12">
                    <c:v>47%</c:v>
                  </c:pt>
                  <c:pt idx="13">
                    <c:v>37%</c:v>
                  </c:pt>
                  <c:pt idx="14">
                    <c:v>13%</c:v>
                  </c:pt>
                  <c:pt idx="15">
                    <c:v>57%</c:v>
                  </c:pt>
                  <c:pt idx="16">
                    <c:v>25%</c:v>
                  </c:pt>
                  <c:pt idx="17">
                    <c:v>54%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9E96-4136-90AD-6A9B14212072}"/>
            </c:ext>
          </c:extLst>
        </c:ser>
        <c:ser>
          <c:idx val="1"/>
          <c:order val="1"/>
          <c:tx>
            <c:strRef>
              <c:f>NonInstrLabs!$H$1</c:f>
              <c:strCache>
                <c:ptCount val="1"/>
                <c:pt idx="0">
                  <c:v>Total Available Hrs for Use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NonInstrLabs!$A$2:$A$19</c:f>
              <c:strCache>
                <c:ptCount val="18"/>
                <c:pt idx="0">
                  <c:v>SAMC204</c:v>
                </c:pt>
                <c:pt idx="1">
                  <c:v>CLASA206</c:v>
                </c:pt>
                <c:pt idx="2">
                  <c:v>KETC205</c:v>
                </c:pt>
                <c:pt idx="3">
                  <c:v>CLEV306</c:v>
                </c:pt>
                <c:pt idx="4">
                  <c:v>CAUD226</c:v>
                </c:pt>
                <c:pt idx="5">
                  <c:v>CLASB208</c:v>
                </c:pt>
                <c:pt idx="6">
                  <c:v>TECH259</c:v>
                </c:pt>
                <c:pt idx="7">
                  <c:v>CLASA217</c:v>
                </c:pt>
                <c:pt idx="8">
                  <c:v>CAUD151</c:v>
                </c:pt>
                <c:pt idx="9">
                  <c:v>UPTO222</c:v>
                </c:pt>
                <c:pt idx="10">
                  <c:v>BUTL314</c:v>
                </c:pt>
                <c:pt idx="11">
                  <c:v>CLASA321</c:v>
                </c:pt>
                <c:pt idx="12">
                  <c:v>CLASB111</c:v>
                </c:pt>
                <c:pt idx="13">
                  <c:v>CLASC203</c:v>
                </c:pt>
                <c:pt idx="14">
                  <c:v>TECH330</c:v>
                </c:pt>
                <c:pt idx="15">
                  <c:v>ROCK320</c:v>
                </c:pt>
                <c:pt idx="16">
                  <c:v>SAMC116</c:v>
                </c:pt>
                <c:pt idx="17">
                  <c:v>TECH228</c:v>
                </c:pt>
              </c:strCache>
            </c:strRef>
          </c:cat>
          <c:val>
            <c:numRef>
              <c:f>NonInstrLabs!$H$2:$H$19</c:f>
              <c:numCache>
                <c:formatCode>General</c:formatCode>
                <c:ptCount val="18"/>
                <c:pt idx="0">
                  <c:v>13286</c:v>
                </c:pt>
                <c:pt idx="1">
                  <c:v>7154</c:v>
                </c:pt>
                <c:pt idx="2">
                  <c:v>6132</c:v>
                </c:pt>
                <c:pt idx="3">
                  <c:v>7154</c:v>
                </c:pt>
                <c:pt idx="4">
                  <c:v>14308</c:v>
                </c:pt>
                <c:pt idx="5">
                  <c:v>8176</c:v>
                </c:pt>
                <c:pt idx="6">
                  <c:v>17374</c:v>
                </c:pt>
                <c:pt idx="7">
                  <c:v>12264</c:v>
                </c:pt>
                <c:pt idx="8">
                  <c:v>8176</c:v>
                </c:pt>
                <c:pt idx="9">
                  <c:v>13286</c:v>
                </c:pt>
                <c:pt idx="10">
                  <c:v>31682</c:v>
                </c:pt>
                <c:pt idx="11">
                  <c:v>10220</c:v>
                </c:pt>
                <c:pt idx="12">
                  <c:v>6132</c:v>
                </c:pt>
                <c:pt idx="13">
                  <c:v>8176</c:v>
                </c:pt>
                <c:pt idx="14">
                  <c:v>34748</c:v>
                </c:pt>
                <c:pt idx="15">
                  <c:v>8176</c:v>
                </c:pt>
                <c:pt idx="16">
                  <c:v>28616</c:v>
                </c:pt>
                <c:pt idx="17">
                  <c:v>16352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96-4136-90AD-6A9B142120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04696080"/>
        <c:axId val="604690832"/>
      </c:barChart>
      <c:catAx>
        <c:axId val="60469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690832"/>
        <c:crosses val="autoZero"/>
        <c:auto val="1"/>
        <c:lblAlgn val="ctr"/>
        <c:lblOffset val="100"/>
        <c:noMultiLvlLbl val="0"/>
      </c:catAx>
      <c:valAx>
        <c:axId val="60469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69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final_summary!$I$6</c:f>
              <c:strCache>
                <c:ptCount val="1"/>
                <c:pt idx="0">
                  <c:v>Total computer use (hours)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final_summary!$I$7:$I$37</c:f>
              <c:numCache>
                <c:formatCode>0</c:formatCode>
                <c:ptCount val="31"/>
                <c:pt idx="0">
                  <c:v>2238</c:v>
                </c:pt>
                <c:pt idx="1">
                  <c:v>4736</c:v>
                </c:pt>
                <c:pt idx="2">
                  <c:v>3468</c:v>
                </c:pt>
                <c:pt idx="3">
                  <c:v>1919</c:v>
                </c:pt>
                <c:pt idx="4">
                  <c:v>2769</c:v>
                </c:pt>
                <c:pt idx="5">
                  <c:v>8472</c:v>
                </c:pt>
                <c:pt idx="6">
                  <c:v>10385</c:v>
                </c:pt>
                <c:pt idx="7">
                  <c:v>2492</c:v>
                </c:pt>
                <c:pt idx="8">
                  <c:v>7983</c:v>
                </c:pt>
                <c:pt idx="9">
                  <c:v>801</c:v>
                </c:pt>
                <c:pt idx="10">
                  <c:v>2270</c:v>
                </c:pt>
                <c:pt idx="11">
                  <c:v>13732</c:v>
                </c:pt>
                <c:pt idx="12">
                  <c:v>1007</c:v>
                </c:pt>
                <c:pt idx="13">
                  <c:v>754</c:v>
                </c:pt>
                <c:pt idx="14">
                  <c:v>15570</c:v>
                </c:pt>
                <c:pt idx="15">
                  <c:v>117</c:v>
                </c:pt>
                <c:pt idx="16">
                  <c:v>13082</c:v>
                </c:pt>
                <c:pt idx="17">
                  <c:v>387</c:v>
                </c:pt>
                <c:pt idx="18">
                  <c:v>5199</c:v>
                </c:pt>
                <c:pt idx="19">
                  <c:v>3050</c:v>
                </c:pt>
                <c:pt idx="20">
                  <c:v>10254</c:v>
                </c:pt>
                <c:pt idx="21">
                  <c:v>2663</c:v>
                </c:pt>
                <c:pt idx="22">
                  <c:v>2114</c:v>
                </c:pt>
                <c:pt idx="23">
                  <c:v>5578</c:v>
                </c:pt>
                <c:pt idx="24">
                  <c:v>7605</c:v>
                </c:pt>
                <c:pt idx="25">
                  <c:v>5915</c:v>
                </c:pt>
                <c:pt idx="26">
                  <c:v>5427</c:v>
                </c:pt>
                <c:pt idx="27">
                  <c:v>16414</c:v>
                </c:pt>
                <c:pt idx="28">
                  <c:v>5144</c:v>
                </c:pt>
                <c:pt idx="29">
                  <c:v>14587</c:v>
                </c:pt>
                <c:pt idx="30">
                  <c:v>2759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6-4DF5-907D-22B2C5CA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958624"/>
        <c:axId val="590957640"/>
      </c:barChart>
      <c:lineChart>
        <c:grouping val="standard"/>
        <c:varyColors val="0"/>
        <c:ser>
          <c:idx val="0"/>
          <c:order val="0"/>
          <c:tx>
            <c:strRef>
              <c:f>final_summary!$E$6</c:f>
              <c:strCache>
                <c:ptCount val="1"/>
                <c:pt idx="0">
                  <c:v>Instructional Hrs (Banner)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final_summary!$A$7:$A$37</c:f>
              <c:strCache>
                <c:ptCount val="31"/>
                <c:pt idx="0">
                  <c:v>TECH155</c:v>
                </c:pt>
                <c:pt idx="1">
                  <c:v>UPTO210</c:v>
                </c:pt>
                <c:pt idx="2">
                  <c:v>CLASC104</c:v>
                </c:pt>
                <c:pt idx="3">
                  <c:v>CAUD223</c:v>
                </c:pt>
                <c:pt idx="4">
                  <c:v>CHAS342</c:v>
                </c:pt>
                <c:pt idx="5">
                  <c:v>UPTO504</c:v>
                </c:pt>
                <c:pt idx="6">
                  <c:v>BUCKB144</c:v>
                </c:pt>
                <c:pt idx="7">
                  <c:v>CLASA207</c:v>
                </c:pt>
                <c:pt idx="8">
                  <c:v>ROCK102</c:v>
                </c:pt>
                <c:pt idx="9">
                  <c:v>SAMC357</c:v>
                </c:pt>
                <c:pt idx="10">
                  <c:v>TECH148</c:v>
                </c:pt>
                <c:pt idx="11">
                  <c:v>SAMC263</c:v>
                </c:pt>
                <c:pt idx="12">
                  <c:v>KETC302</c:v>
                </c:pt>
                <c:pt idx="13">
                  <c:v>SAMC266</c:v>
                </c:pt>
                <c:pt idx="14">
                  <c:v>UPTO203</c:v>
                </c:pt>
                <c:pt idx="15">
                  <c:v>SAMC106/115</c:v>
                </c:pt>
                <c:pt idx="16">
                  <c:v>BUCKB141</c:v>
                </c:pt>
                <c:pt idx="17">
                  <c:v>BUTL316</c:v>
                </c:pt>
                <c:pt idx="18">
                  <c:v>THEA111</c:v>
                </c:pt>
                <c:pt idx="19">
                  <c:v>BUCKB142</c:v>
                </c:pt>
                <c:pt idx="20">
                  <c:v>SAMC359</c:v>
                </c:pt>
                <c:pt idx="21">
                  <c:v>CLASA108</c:v>
                </c:pt>
                <c:pt idx="22">
                  <c:v>BACO123</c:v>
                </c:pt>
                <c:pt idx="23">
                  <c:v>TECH252</c:v>
                </c:pt>
                <c:pt idx="24">
                  <c:v>TECH244</c:v>
                </c:pt>
                <c:pt idx="25">
                  <c:v>TECH140</c:v>
                </c:pt>
                <c:pt idx="26">
                  <c:v>TECH350</c:v>
                </c:pt>
                <c:pt idx="27">
                  <c:v>UPTO211</c:v>
                </c:pt>
                <c:pt idx="28">
                  <c:v>THEA110</c:v>
                </c:pt>
                <c:pt idx="29">
                  <c:v>TECH242</c:v>
                </c:pt>
                <c:pt idx="30">
                  <c:v>TECH144</c:v>
                </c:pt>
              </c:strCache>
            </c:strRef>
          </c:cat>
          <c:val>
            <c:numRef>
              <c:f>final_summary!$E$7:$E$37</c:f>
              <c:numCache>
                <c:formatCode>General</c:formatCode>
                <c:ptCount val="31"/>
                <c:pt idx="0">
                  <c:v>39</c:v>
                </c:pt>
                <c:pt idx="1">
                  <c:v>78</c:v>
                </c:pt>
                <c:pt idx="2">
                  <c:v>119</c:v>
                </c:pt>
                <c:pt idx="3">
                  <c:v>137</c:v>
                </c:pt>
                <c:pt idx="4">
                  <c:v>167</c:v>
                </c:pt>
                <c:pt idx="5">
                  <c:v>180</c:v>
                </c:pt>
                <c:pt idx="6">
                  <c:v>214</c:v>
                </c:pt>
                <c:pt idx="7">
                  <c:v>219</c:v>
                </c:pt>
                <c:pt idx="8">
                  <c:v>237</c:v>
                </c:pt>
                <c:pt idx="9">
                  <c:v>246</c:v>
                </c:pt>
                <c:pt idx="10">
                  <c:v>263</c:v>
                </c:pt>
                <c:pt idx="11">
                  <c:v>285</c:v>
                </c:pt>
                <c:pt idx="12">
                  <c:v>296</c:v>
                </c:pt>
                <c:pt idx="13">
                  <c:v>302</c:v>
                </c:pt>
                <c:pt idx="14">
                  <c:v>311</c:v>
                </c:pt>
                <c:pt idx="15">
                  <c:v>313</c:v>
                </c:pt>
                <c:pt idx="16">
                  <c:v>321</c:v>
                </c:pt>
                <c:pt idx="17">
                  <c:v>349</c:v>
                </c:pt>
                <c:pt idx="18">
                  <c:v>360</c:v>
                </c:pt>
                <c:pt idx="19">
                  <c:v>375</c:v>
                </c:pt>
                <c:pt idx="20">
                  <c:v>384</c:v>
                </c:pt>
                <c:pt idx="21">
                  <c:v>401</c:v>
                </c:pt>
                <c:pt idx="22">
                  <c:v>419</c:v>
                </c:pt>
                <c:pt idx="23">
                  <c:v>423</c:v>
                </c:pt>
                <c:pt idx="24">
                  <c:v>438</c:v>
                </c:pt>
                <c:pt idx="25">
                  <c:v>440</c:v>
                </c:pt>
                <c:pt idx="26">
                  <c:v>455</c:v>
                </c:pt>
                <c:pt idx="27">
                  <c:v>467</c:v>
                </c:pt>
                <c:pt idx="28">
                  <c:v>482</c:v>
                </c:pt>
                <c:pt idx="29">
                  <c:v>489</c:v>
                </c:pt>
                <c:pt idx="30">
                  <c:v>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A6-4DF5-907D-22B2C5CA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946160"/>
        <c:axId val="590948128"/>
      </c:lineChart>
      <c:catAx>
        <c:axId val="59094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48128"/>
        <c:crosses val="autoZero"/>
        <c:auto val="1"/>
        <c:lblAlgn val="ctr"/>
        <c:lblOffset val="100"/>
        <c:noMultiLvlLbl val="0"/>
      </c:catAx>
      <c:valAx>
        <c:axId val="59094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46160"/>
        <c:crosses val="autoZero"/>
        <c:crossBetween val="between"/>
      </c:valAx>
      <c:valAx>
        <c:axId val="590957640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958624"/>
        <c:crosses val="max"/>
        <c:crossBetween val="between"/>
      </c:valAx>
      <c:catAx>
        <c:axId val="590958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590957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[fall_2018_labs.xlsx]Butler!$F$1</c:f>
              <c:strCache>
                <c:ptCount val="1"/>
                <c:pt idx="0">
                  <c:v>Total users (Unique)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ysClr val="windowText" lastClr="000000"/>
                      </a:solidFill>
                      <a:latin typeface="Aharoni" panose="020B0604020202020204" pitchFamily="2" charset="-79"/>
                      <a:ea typeface="+mn-ea"/>
                      <a:cs typeface="Aharoni" panose="020B0604020202020204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735-462D-98A5-06F8D086B6B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ysClr val="windowText" lastClr="000000"/>
                      </a:solidFill>
                      <a:latin typeface="Aharoni" panose="02010803020104030203" pitchFamily="2" charset="-79"/>
                      <a:ea typeface="+mn-ea"/>
                      <a:cs typeface="Aharoni" panose="02010803020104030203" pitchFamily="2" charset="-79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35-462D-98A5-06F8D086B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[fall_2018_labs.xlsx]Butler!$A$2:$A$3</c:f>
              <c:strCache>
                <c:ptCount val="2"/>
                <c:pt idx="0">
                  <c:v>BUTL181</c:v>
                </c:pt>
                <c:pt idx="1">
                  <c:v>BUTL110</c:v>
                </c:pt>
              </c:strCache>
            </c:strRef>
          </c:cat>
          <c:val>
            <c:numRef>
              <c:f>[fall_2018_labs.xlsx]Butler!$F$2:$F$3</c:f>
              <c:numCache>
                <c:formatCode>General</c:formatCode>
                <c:ptCount val="2"/>
                <c:pt idx="0">
                  <c:v>3539</c:v>
                </c:pt>
                <c:pt idx="1">
                  <c:v>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5-462D-98A5-06F8D086B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13809960"/>
        <c:axId val="413805696"/>
      </c:barChart>
      <c:catAx>
        <c:axId val="41380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05696"/>
        <c:crosses val="autoZero"/>
        <c:auto val="1"/>
        <c:lblAlgn val="ctr"/>
        <c:lblOffset val="100"/>
        <c:noMultiLvlLbl val="0"/>
      </c:catAx>
      <c:valAx>
        <c:axId val="41380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80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DCA00-14DE-4A24-94C2-9D68F8121E93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5E759-42A5-4017-8D44-19DD1FAD1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Q to 2018 SOS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16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K2, we can tell our academic department labs are not used to their full potential.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0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 Technical Services &amp; Support for 4600 clients (1/25/2018-1/24/2019) $ 9,070.00  Cost of K2 is less than 10K annually for 4600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1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“everyone” assumes we need more computer labs as they can’t find a lab when they “want” one.</a:t>
            </a:r>
          </a:p>
          <a:p>
            <a:endParaRPr lang="en-US" dirty="0"/>
          </a:p>
          <a:p>
            <a:r>
              <a:rPr lang="en-US" dirty="0"/>
              <a:t>How many labs are there? 212</a:t>
            </a:r>
          </a:p>
          <a:p>
            <a:pPr lvl="1"/>
            <a:r>
              <a:rPr lang="en-US" dirty="0"/>
              <a:t>37 classroom instructional labs</a:t>
            </a:r>
          </a:p>
          <a:p>
            <a:pPr lvl="1"/>
            <a:r>
              <a:rPr lang="en-US" dirty="0"/>
              <a:t>86 department labs</a:t>
            </a:r>
          </a:p>
          <a:p>
            <a:pPr lvl="1"/>
            <a:r>
              <a:rPr lang="en-US" dirty="0"/>
              <a:t>38 faculty research labs</a:t>
            </a:r>
          </a:p>
          <a:p>
            <a:pPr lvl="1"/>
            <a:r>
              <a:rPr lang="en-US" dirty="0"/>
              <a:t>2 open labs</a:t>
            </a:r>
          </a:p>
          <a:p>
            <a:pPr lvl="1"/>
            <a:r>
              <a:rPr lang="en-US" dirty="0"/>
              <a:t>42 other spaces with computers in dorms,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charts to make sense, need to share how we define our spaces, where our data comes from, how we collected it, etc. </a:t>
            </a:r>
          </a:p>
          <a:p>
            <a:endParaRPr lang="en-US" dirty="0"/>
          </a:p>
          <a:p>
            <a:r>
              <a:rPr lang="en-US" dirty="0"/>
              <a:t>better understanding of how and when computer labs are being used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divisions selected? Chosen?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8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  <a:p>
            <a:pPr lvl="1"/>
            <a:r>
              <a:rPr lang="en-US" dirty="0"/>
              <a:t>Computer lab list / computer inventory</a:t>
            </a:r>
          </a:p>
          <a:p>
            <a:pPr lvl="1"/>
            <a:r>
              <a:rPr lang="en-US" dirty="0"/>
              <a:t>Banner Master File</a:t>
            </a:r>
          </a:p>
          <a:p>
            <a:pPr lvl="1"/>
            <a:r>
              <a:rPr lang="en-US" dirty="0"/>
              <a:t>Academic Calendar</a:t>
            </a:r>
          </a:p>
          <a:p>
            <a:pPr lvl="1"/>
            <a:r>
              <a:rPr lang="en-US" dirty="0"/>
              <a:t>Sassafras K2 computer lab reports</a:t>
            </a:r>
          </a:p>
          <a:p>
            <a:r>
              <a:rPr lang="en-US" dirty="0"/>
              <a:t>August 27 – December 13, 2018 (73 days)</a:t>
            </a:r>
          </a:p>
          <a:p>
            <a:r>
              <a:rPr lang="en-US" dirty="0"/>
              <a:t>Monday – Friday </a:t>
            </a:r>
          </a:p>
          <a:p>
            <a:r>
              <a:rPr lang="en-US" dirty="0"/>
              <a:t>8:00 am – 10:00 pm (14 hours per day)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6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57 total spaces</a:t>
            </a:r>
          </a:p>
          <a:p>
            <a:pPr lvl="1"/>
            <a:r>
              <a:rPr lang="en-US" dirty="0"/>
              <a:t>37 classroom instructional labs</a:t>
            </a:r>
          </a:p>
          <a:p>
            <a:pPr lvl="1"/>
            <a:r>
              <a:rPr lang="en-US" dirty="0"/>
              <a:t>18 department labs</a:t>
            </a:r>
          </a:p>
          <a:p>
            <a:pPr lvl="1"/>
            <a:r>
              <a:rPr lang="en-US" dirty="0"/>
              <a:t>2 open labs</a:t>
            </a:r>
          </a:p>
          <a:p>
            <a:r>
              <a:rPr lang="en-US" dirty="0"/>
              <a:t>Limited to labs with 6 or more computers</a:t>
            </a:r>
          </a:p>
          <a:p>
            <a:r>
              <a:rPr lang="en-US" dirty="0"/>
              <a:t>Excluded labs in dorms, advising areas, and offices such as Career Development and Writing Center</a:t>
            </a:r>
          </a:p>
          <a:p>
            <a:r>
              <a:rPr lang="en-US" dirty="0"/>
              <a:t>Excluded faculty research labs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Although scheduled for classes, low use of the computers.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3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K2, we can tell the average use @28%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5E759-42A5-4017-8D44-19DD1FAD1B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D069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 userDrawn="1"/>
        </p:nvSpPr>
        <p:spPr>
          <a:xfrm>
            <a:off x="9144000" y="6324600"/>
            <a:ext cx="284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www.buffalostate.edu</a:t>
            </a:r>
          </a:p>
        </p:txBody>
      </p:sp>
    </p:spTree>
    <p:extLst>
      <p:ext uri="{BB962C8B-B14F-4D97-AF65-F5344CB8AC3E}">
        <p14:creationId xmlns:p14="http://schemas.microsoft.com/office/powerpoint/2010/main" val="362472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8"/>
          <a:stretch/>
        </p:blipFill>
        <p:spPr>
          <a:xfrm>
            <a:off x="3019551" y="609600"/>
            <a:ext cx="6152327" cy="52768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690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/>
          <p:cNvSpPr txBox="1"/>
          <p:nvPr userDrawn="1"/>
        </p:nvSpPr>
        <p:spPr>
          <a:xfrm>
            <a:off x="9144000" y="6324600"/>
            <a:ext cx="284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www.buffalostate.edu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1461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712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lum bright="92000" contrast="-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8"/>
          <a:stretch/>
        </p:blipFill>
        <p:spPr>
          <a:xfrm>
            <a:off x="3019551" y="609600"/>
            <a:ext cx="6152327" cy="527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5126"/>
            <a:ext cx="11379200" cy="9525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CC6600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0026"/>
            <a:ext cx="11379200" cy="4572000"/>
          </a:xfrm>
        </p:spPr>
        <p:txBody>
          <a:bodyPr/>
          <a:lstStyle>
            <a:lvl1pPr>
              <a:buClr>
                <a:srgbClr val="CC6600"/>
              </a:buClr>
              <a:defRPr sz="26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CD6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144000" y="6362960"/>
            <a:ext cx="284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www.buffalostate.edu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06311"/>
            <a:ext cx="2362200" cy="4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lum bright="92000" contrast="-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8"/>
          <a:stretch/>
        </p:blipFill>
        <p:spPr>
          <a:xfrm>
            <a:off x="3019551" y="609600"/>
            <a:ext cx="6152327" cy="527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9400" y="255586"/>
            <a:ext cx="11379200" cy="9525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CC6600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9400" y="1360487"/>
            <a:ext cx="5384800" cy="4525963"/>
          </a:xfrm>
        </p:spPr>
        <p:txBody>
          <a:bodyPr/>
          <a:lstStyle>
            <a:lvl1pPr marL="0" indent="0">
              <a:buClr>
                <a:srgbClr val="CC6600"/>
              </a:buClr>
              <a:buFontTx/>
              <a:buNone/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72200" y="1360487"/>
            <a:ext cx="5384800" cy="4525963"/>
          </a:xfrm>
        </p:spPr>
        <p:txBody>
          <a:bodyPr/>
          <a:lstStyle>
            <a:lvl1pPr marL="0" indent="0">
              <a:buClr>
                <a:srgbClr val="CC6600"/>
              </a:buClr>
              <a:buFontTx/>
              <a:buNone/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CD67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9144000" y="6362960"/>
            <a:ext cx="284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www.buffalostate.edu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06311"/>
            <a:ext cx="2362200" cy="4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6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D069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8"/>
          <a:stretch/>
        </p:blipFill>
        <p:spPr>
          <a:xfrm>
            <a:off x="3019551" y="609600"/>
            <a:ext cx="6152327" cy="52768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6904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4"/>
          <p:cNvSpPr txBox="1"/>
          <p:nvPr userDrawn="1"/>
        </p:nvSpPr>
        <p:spPr>
          <a:xfrm>
            <a:off x="9144000" y="6324600"/>
            <a:ext cx="284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www.buffalostate.edu</a:t>
            </a:r>
          </a:p>
        </p:txBody>
      </p:sp>
    </p:spTree>
    <p:extLst>
      <p:ext uri="{BB962C8B-B14F-4D97-AF65-F5344CB8AC3E}">
        <p14:creationId xmlns:p14="http://schemas.microsoft.com/office/powerpoint/2010/main" val="360732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9C43-E342-4A1D-98FB-010A5C7888B3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331D-F224-4DC5-8475-9628907EA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0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keyserver.buffalostate.edu/maps/std/96425bbfba391f49b5397dfd9d9a3e26?edit=1&amp;mapped=1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52954"/>
            <a:ext cx="10363200" cy="1623647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Data to Understand How Computer Labs Are Used Across Campus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81400"/>
            <a:ext cx="8534400" cy="1371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Melaine Kenyon &amp; Roland Rachinger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55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0882-D657-4875-970E-D275C8E1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K2 for data – Our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5904-3D8E-40A9-8312-D79569BCD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First devices are created in Team Dynamix (ticketing and workflow system)</a:t>
            </a:r>
            <a:endParaRPr lang="en-US" dirty="0"/>
          </a:p>
          <a:p>
            <a:r>
              <a:rPr lang="en-US" dirty="0"/>
              <a:t>Then device is imaged with SCCM/JAMF</a:t>
            </a:r>
          </a:p>
          <a:p>
            <a:r>
              <a:rPr lang="en-US" dirty="0">
                <a:ea typeface="+mn-lt"/>
                <a:cs typeface="+mn-lt"/>
              </a:rPr>
              <a:t>K2 agent automatically installed during imaging process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With AD Client Authentication divisions are automatically created based on AD OU's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08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0882-D657-4875-970E-D275C8E1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K2 Lab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5904-3D8E-40A9-8312-D79569BC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20026"/>
            <a:ext cx="5748421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https://keyserver.buffalostate.edu/maps/std/96425bbfba391f49b5397dfd9d9a3e26?edit=1&amp;mapped=1</a:t>
            </a:r>
            <a:endParaRPr lang="en-US" dirty="0"/>
          </a:p>
        </p:txBody>
      </p:sp>
      <p:pic>
        <p:nvPicPr>
          <p:cNvPr id="6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0526038-2CE0-4BC7-8C4B-969494A1C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84" y="554403"/>
            <a:ext cx="5013157" cy="53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4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K2 data report example </a:t>
            </a:r>
          </a:p>
        </p:txBody>
      </p:sp>
      <p:pic>
        <p:nvPicPr>
          <p:cNvPr id="4" name="Snagit_PPT4209">
            <a:extLst>
              <a:ext uri="{FF2B5EF4-FFF2-40B4-BE49-F238E27FC236}">
                <a16:creationId xmlns:a16="http://schemas.microsoft.com/office/drawing/2014/main" id="{92FFADE8-E40A-4EAE-A8A0-A09E2A4CB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876" y="1591740"/>
            <a:ext cx="7219048" cy="402857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B8D785-5E7F-4414-99AB-588CC4136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FE109-B552-46B8-A25B-680971CD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Snagit_PPT6527">
            <a:extLst>
              <a:ext uri="{FF2B5EF4-FFF2-40B4-BE49-F238E27FC236}">
                <a16:creationId xmlns:a16="http://schemas.microsoft.com/office/drawing/2014/main" id="{7E3D0132-6999-4720-8589-48E8B7C6C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126"/>
            <a:ext cx="6914286" cy="5752381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273D5C-74A8-4049-8AE7-298899417BB9}"/>
              </a:ext>
            </a:extLst>
          </p:cNvPr>
          <p:cNvSpPr>
            <a:spLocks noChangeAspect="1"/>
          </p:cNvSpPr>
          <p:nvPr/>
        </p:nvSpPr>
        <p:spPr>
          <a:xfrm>
            <a:off x="8245159" y="1994036"/>
            <a:ext cx="3038619" cy="2194560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Easy to run reports</a:t>
            </a:r>
          </a:p>
        </p:txBody>
      </p:sp>
    </p:spTree>
    <p:extLst>
      <p:ext uri="{BB962C8B-B14F-4D97-AF65-F5344CB8AC3E}">
        <p14:creationId xmlns:p14="http://schemas.microsoft.com/office/powerpoint/2010/main" val="87362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0DBA-FE66-486B-98E8-C6E79D6D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8F90-808C-4B36-B4DF-89F61627A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  <a:p>
            <a:pPr lvl="1"/>
            <a:r>
              <a:rPr lang="en-US" dirty="0"/>
              <a:t>Computer lab list / computer inventory</a:t>
            </a:r>
          </a:p>
          <a:p>
            <a:pPr lvl="1"/>
            <a:r>
              <a:rPr lang="en-US" dirty="0"/>
              <a:t>Banner Master File</a:t>
            </a:r>
          </a:p>
          <a:p>
            <a:pPr lvl="1"/>
            <a:r>
              <a:rPr lang="en-US" dirty="0"/>
              <a:t>Academic Calendar</a:t>
            </a:r>
          </a:p>
          <a:p>
            <a:pPr lvl="1"/>
            <a:r>
              <a:rPr lang="en-US" dirty="0"/>
              <a:t>Sassafras K2 computer lab reports</a:t>
            </a:r>
          </a:p>
          <a:p>
            <a:r>
              <a:rPr lang="en-US" dirty="0"/>
              <a:t>August 27 – December 13, 2018 (73 days)</a:t>
            </a:r>
          </a:p>
          <a:p>
            <a:r>
              <a:rPr lang="en-US" dirty="0"/>
              <a:t>Monday – Friday </a:t>
            </a:r>
          </a:p>
          <a:p>
            <a:r>
              <a:rPr lang="en-US" dirty="0"/>
              <a:t>8:00 am – 10:00 pm (14 hours per day)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A0EB4-A985-43A3-BE8A-4D8D852F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" t="10416" r="70166" b="25961"/>
          <a:stretch/>
        </p:blipFill>
        <p:spPr>
          <a:xfrm>
            <a:off x="7065397" y="460131"/>
            <a:ext cx="4267200" cy="522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6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3256-978B-4955-84BF-94E90DFE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Available Use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7C25A2-CB42-4C75-9E2D-23288E613FA1}"/>
              </a:ext>
            </a:extLst>
          </p:cNvPr>
          <p:cNvSpPr>
            <a:spLocks noChangeAspect="1"/>
          </p:cNvSpPr>
          <p:nvPr/>
        </p:nvSpPr>
        <p:spPr>
          <a:xfrm>
            <a:off x="1769936" y="1631188"/>
            <a:ext cx="1828800" cy="1320800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73 days in semester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6AEC64-A8A0-4DE2-BE04-5E28D22B8AC1}"/>
              </a:ext>
            </a:extLst>
          </p:cNvPr>
          <p:cNvSpPr>
            <a:spLocks/>
          </p:cNvSpPr>
          <p:nvPr/>
        </p:nvSpPr>
        <p:spPr>
          <a:xfrm>
            <a:off x="1769936" y="4187952"/>
            <a:ext cx="1828800" cy="1316736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14 hours per day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9E19BD-3D2E-4F57-ABF8-77ABE98133D9}"/>
              </a:ext>
            </a:extLst>
          </p:cNvPr>
          <p:cNvSpPr>
            <a:spLocks noChangeAspect="1"/>
          </p:cNvSpPr>
          <p:nvPr/>
        </p:nvSpPr>
        <p:spPr>
          <a:xfrm>
            <a:off x="4514381" y="2732532"/>
            <a:ext cx="2218359" cy="128016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1,022 hours available per computer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12B506DA-694C-4912-B2F2-621F1B742EB7}"/>
              </a:ext>
            </a:extLst>
          </p:cNvPr>
          <p:cNvSpPr/>
          <p:nvPr/>
        </p:nvSpPr>
        <p:spPr>
          <a:xfrm>
            <a:off x="6958964" y="3057144"/>
            <a:ext cx="914400" cy="731520"/>
          </a:xfrm>
          <a:prstGeom prst="mathMultiply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FFD7F8-BA73-4D22-818F-F43DC6722C02}"/>
              </a:ext>
            </a:extLst>
          </p:cNvPr>
          <p:cNvSpPr/>
          <p:nvPr/>
        </p:nvSpPr>
        <p:spPr>
          <a:xfrm>
            <a:off x="7982902" y="2788920"/>
            <a:ext cx="2194560" cy="128016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Number of computers in lab </a:t>
            </a:r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EC6A1562-0E29-4694-858A-39D82E09BBFD}"/>
              </a:ext>
            </a:extLst>
          </p:cNvPr>
          <p:cNvSpPr/>
          <p:nvPr/>
        </p:nvSpPr>
        <p:spPr>
          <a:xfrm>
            <a:off x="2227136" y="3204210"/>
            <a:ext cx="914400" cy="731520"/>
          </a:xfrm>
          <a:prstGeom prst="mathMultiply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A599378-061A-4A32-BD2A-F089FA2903CE}"/>
              </a:ext>
            </a:extLst>
          </p:cNvPr>
          <p:cNvSpPr/>
          <p:nvPr/>
        </p:nvSpPr>
        <p:spPr>
          <a:xfrm>
            <a:off x="3581401" y="3246120"/>
            <a:ext cx="706755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1783146-061F-4E4C-9E58-FE24D36C500F}"/>
              </a:ext>
            </a:extLst>
          </p:cNvPr>
          <p:cNvSpPr/>
          <p:nvPr/>
        </p:nvSpPr>
        <p:spPr>
          <a:xfrm>
            <a:off x="7173848" y="4012692"/>
            <a:ext cx="484632" cy="67665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B56012-3038-427F-9AF3-C8E854A2EAF2}"/>
              </a:ext>
            </a:extLst>
          </p:cNvPr>
          <p:cNvSpPr/>
          <p:nvPr/>
        </p:nvSpPr>
        <p:spPr>
          <a:xfrm>
            <a:off x="5290184" y="4913376"/>
            <a:ext cx="4251960" cy="1158240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Total available hours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use </a:t>
            </a:r>
          </a:p>
        </p:txBody>
      </p:sp>
    </p:spTree>
    <p:extLst>
      <p:ext uri="{BB962C8B-B14F-4D97-AF65-F5344CB8AC3E}">
        <p14:creationId xmlns:p14="http://schemas.microsoft.com/office/powerpoint/2010/main" val="129078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B282-46B5-4507-AE91-3305DD67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- Top 5 Most Used Labs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60F70A3-BA3B-4A85-99A2-B7FC7B2AB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117424"/>
              </p:ext>
            </p:extLst>
          </p:nvPr>
        </p:nvGraphicFramePr>
        <p:xfrm>
          <a:off x="304800" y="1167626"/>
          <a:ext cx="11379200" cy="492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53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37F6-AB28-4AF8-81C1-1E2EC199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- Least Used Labs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1BE2A87-24D9-4F93-9989-A43A17904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921268"/>
              </p:ext>
            </p:extLst>
          </p:nvPr>
        </p:nvGraphicFramePr>
        <p:xfrm>
          <a:off x="304800" y="1320800"/>
          <a:ext cx="1137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724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A835-B5AA-4817-8473-BB1FAD52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Classroom Instructional Labs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5437C1DF-4F10-4B73-AB29-CDFE714D5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505430"/>
              </p:ext>
            </p:extLst>
          </p:nvPr>
        </p:nvGraphicFramePr>
        <p:xfrm>
          <a:off x="304800" y="1320800"/>
          <a:ext cx="1137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65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1BA6-BD8A-49F6-8601-D36C7474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Registrar Scheduled Labs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441A4E8-7E18-4B0E-8B5B-21765F28F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00585"/>
              </p:ext>
            </p:extLst>
          </p:nvPr>
        </p:nvGraphicFramePr>
        <p:xfrm>
          <a:off x="304800" y="1320800"/>
          <a:ext cx="1137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22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9B4A5-02E1-4F68-B53C-0D83B05C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Definitions</a:t>
            </a:r>
          </a:p>
          <a:p>
            <a:r>
              <a:rPr lang="en-US" dirty="0"/>
              <a:t>Using K2 - </a:t>
            </a:r>
            <a:r>
              <a:rPr lang="en-US" dirty="0" err="1"/>
              <a:t>KeyServer</a:t>
            </a:r>
          </a:p>
          <a:p>
            <a:r>
              <a:rPr lang="en-US" dirty="0"/>
              <a:t>Data Collection Method</a:t>
            </a:r>
          </a:p>
          <a:p>
            <a:r>
              <a:rPr lang="en-US" dirty="0"/>
              <a:t>Data Results</a:t>
            </a:r>
          </a:p>
          <a:p>
            <a:r>
              <a:rPr lang="en-US" dirty="0"/>
              <a:t>Future Planning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06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5B06A-FC4B-47FF-BF8F-92534C77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Department Labs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0B2556-275E-4963-841E-6F25BD391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17283"/>
              </p:ext>
            </p:extLst>
          </p:nvPr>
        </p:nvGraphicFramePr>
        <p:xfrm>
          <a:off x="304800" y="1320800"/>
          <a:ext cx="1137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0145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0824-EA55-4825-B9F7-B2552B436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Results – Instructional Hours and Total Computer Use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246452"/>
              </p:ext>
            </p:extLst>
          </p:nvPr>
        </p:nvGraphicFramePr>
        <p:xfrm>
          <a:off x="304800" y="1320800"/>
          <a:ext cx="1137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341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9295-245E-4BB5-8F26-E6283BA1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Unique Users in Butler Library Labs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FB646C5-B5D3-4777-BB71-4C242B422A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320800"/>
          <a:ext cx="1137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4921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549A-B6B8-4DAF-BB29-256679A9D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for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5D09-B51D-4D79-83FA-56785058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Further review - Extended moratorium on new computer labs</a:t>
            </a:r>
          </a:p>
          <a:p>
            <a:pPr lvl="3"/>
            <a:r>
              <a:rPr lang="en-US" dirty="0"/>
              <a:t>Gather and analyze data on utilization for rightsizing</a:t>
            </a:r>
          </a:p>
          <a:p>
            <a:pPr lvl="3"/>
            <a:r>
              <a:rPr lang="en-US" dirty="0"/>
              <a:t>Review software use</a:t>
            </a:r>
          </a:p>
          <a:p>
            <a:r>
              <a:rPr lang="en-US" dirty="0"/>
              <a:t>Begin to </a:t>
            </a:r>
            <a:r>
              <a:rPr lang="en-US" dirty="0" err="1"/>
              <a:t>rightsize</a:t>
            </a:r>
            <a:r>
              <a:rPr lang="en-US" dirty="0"/>
              <a:t> – Reduce the number of computers in certain labs</a:t>
            </a:r>
          </a:p>
          <a:p>
            <a:pPr lvl="3"/>
            <a:r>
              <a:rPr lang="en-US" dirty="0"/>
              <a:t>Plan with academic departments</a:t>
            </a:r>
          </a:p>
          <a:p>
            <a:pPr lvl="3"/>
            <a:r>
              <a:rPr lang="en-US" dirty="0"/>
              <a:t>Cost savings </a:t>
            </a:r>
          </a:p>
        </p:txBody>
      </p:sp>
    </p:spTree>
    <p:extLst>
      <p:ext uri="{BB962C8B-B14F-4D97-AF65-F5344CB8AC3E}">
        <p14:creationId xmlns:p14="http://schemas.microsoft.com/office/powerpoint/2010/main" val="3966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10F8-3C1E-47EB-A4E4-0A7779C0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8089-DB4B-4C2C-8335-20FD2032D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</a:t>
            </a:r>
            <a:r>
              <a:rPr lang="en-US" b="1"/>
              <a:t>computer lab </a:t>
            </a:r>
            <a:r>
              <a:rPr lang="en-US"/>
              <a:t>is a space </a:t>
            </a:r>
            <a:r>
              <a:rPr lang="en-US" i="1"/>
              <a:t>with more than one computer</a:t>
            </a:r>
            <a:r>
              <a:rPr lang="en-US"/>
              <a:t> for student use.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CA5CBEF1-1BB6-42D5-84E1-2E3C1CE55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41" y="2472984"/>
            <a:ext cx="4125118" cy="2743200"/>
          </a:xfrm>
          <a:prstGeom prst="rect">
            <a:avLst/>
          </a:prstGeom>
        </p:spPr>
      </p:pic>
      <p:pic>
        <p:nvPicPr>
          <p:cNvPr id="7" name="Picture 6" descr="A picture containing indoor, person, wall, kitchen&#10;&#10;Description automatically generated">
            <a:extLst>
              <a:ext uri="{FF2B5EF4-FFF2-40B4-BE49-F238E27FC236}">
                <a16:creationId xmlns:a16="http://schemas.microsoft.com/office/drawing/2014/main" id="{EB5AC242-9153-49C1-80D7-0A0A5ACA5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72984"/>
            <a:ext cx="412096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2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F61D-04DE-4B99-BE8E-3F1AA84D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D087A-8600-4D01-8F37-5A009091E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classroom instructional lab </a:t>
            </a:r>
            <a:r>
              <a:rPr lang="en-US"/>
              <a:t>is a space with more than one computer for student use AND installed audio/visual presentation equipment.</a:t>
            </a:r>
          </a:p>
          <a:p>
            <a:endParaRPr lang="en-US"/>
          </a:p>
          <a:p>
            <a:r>
              <a:rPr lang="en-US"/>
              <a:t>37 labs with this definition.</a:t>
            </a:r>
          </a:p>
          <a:p>
            <a:pPr lvl="1"/>
            <a:r>
              <a:rPr lang="en-US"/>
              <a:t>3 scheduled by Registrar</a:t>
            </a:r>
          </a:p>
          <a:p>
            <a:pPr lvl="1"/>
            <a:r>
              <a:rPr lang="en-US"/>
              <a:t>34 scheduled by academic department </a:t>
            </a:r>
          </a:p>
          <a:p>
            <a:endParaRPr lang="en-US"/>
          </a:p>
        </p:txBody>
      </p:sp>
      <p:pic>
        <p:nvPicPr>
          <p:cNvPr id="5" name="Content Placeholder 4" descr="A picture containing indoor, ceiling, floor, wall&#10;&#10;Description automatically generated">
            <a:extLst>
              <a:ext uri="{FF2B5EF4-FFF2-40B4-BE49-F238E27FC236}">
                <a16:creationId xmlns:a16="http://schemas.microsoft.com/office/drawing/2014/main" id="{8A9D2939-403B-4EE0-B1B3-5E19CEC480D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8249"/>
            <a:ext cx="5384800" cy="35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BAFD-E9AF-483A-9F3A-13990A51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6518-6A37-4BE4-A6EF-31E3E7107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b="1"/>
              <a:t>department lab </a:t>
            </a:r>
            <a:r>
              <a:rPr lang="en-US"/>
              <a:t>is a space with more than one computer for student use. Usually restricted to students in a specific major, department or school.  </a:t>
            </a:r>
          </a:p>
          <a:p>
            <a:endParaRPr lang="en-US"/>
          </a:p>
          <a:p>
            <a:r>
              <a:rPr lang="en-US"/>
              <a:t>Scheduled by the academic department. </a:t>
            </a:r>
          </a:p>
          <a:p>
            <a:endParaRPr lang="en-US"/>
          </a:p>
          <a:p>
            <a:r>
              <a:rPr lang="en-US"/>
              <a:t>86 labs with this definition.</a:t>
            </a:r>
          </a:p>
          <a:p>
            <a:endParaRPr lang="en-US"/>
          </a:p>
        </p:txBody>
      </p:sp>
      <p:pic>
        <p:nvPicPr>
          <p:cNvPr id="5" name="Content Placeholder 4" descr="A room filled with furniture and a table&#10;&#10;Description automatically generated">
            <a:extLst>
              <a:ext uri="{FF2B5EF4-FFF2-40B4-BE49-F238E27FC236}">
                <a16:creationId xmlns:a16="http://schemas.microsoft.com/office/drawing/2014/main" id="{A302C78D-8012-4F9C-ADB3-B36505C2B3D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54" y="1637688"/>
            <a:ext cx="5384800" cy="35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6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1BFB-AA27-4987-9AA9-2628B6CC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B926D-107B-4A6F-9B79-6F3E0EC0E72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 </a:t>
            </a:r>
            <a:r>
              <a:rPr lang="en-US" b="1" dirty="0"/>
              <a:t>open lab </a:t>
            </a:r>
            <a:r>
              <a:rPr lang="en-US" dirty="0"/>
              <a:t>is a space with more than one computer for student use. Available to entire student population.</a:t>
            </a:r>
          </a:p>
          <a:p>
            <a:endParaRPr lang="en-US"/>
          </a:p>
          <a:p>
            <a:r>
              <a:rPr lang="en-US" dirty="0"/>
              <a:t>Two labs with this definition both located in Butler Library. </a:t>
            </a:r>
          </a:p>
          <a:p>
            <a:endParaRPr lang="en-US"/>
          </a:p>
        </p:txBody>
      </p:sp>
      <p:pic>
        <p:nvPicPr>
          <p:cNvPr id="5" name="Content Placeholder 4" descr="A large room&#10;&#10;Description automatically generated">
            <a:extLst>
              <a:ext uri="{FF2B5EF4-FFF2-40B4-BE49-F238E27FC236}">
                <a16:creationId xmlns:a16="http://schemas.microsoft.com/office/drawing/2014/main" id="{E42572AC-5B4F-42C4-B827-5334F3F7E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480764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3901-FE18-4543-B2FE-C638BCDE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our students use computer labs?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CBA8EE-CE04-4C2C-89F2-6529F6CBA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0174"/>
              </p:ext>
            </p:extLst>
          </p:nvPr>
        </p:nvGraphicFramePr>
        <p:xfrm>
          <a:off x="304800" y="1320800"/>
          <a:ext cx="11379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073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82DF1-7817-4A92-966E-C8B79AAC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 out the assumptions! Collect data.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2EBF1-44C9-46B6-B5DB-DA2FA50C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reviewed computer lab use in 2013-2014 </a:t>
            </a:r>
          </a:p>
          <a:p>
            <a:pPr lvl="1"/>
            <a:r>
              <a:rPr lang="en-US" dirty="0"/>
              <a:t>Sample of 22 lab spaces</a:t>
            </a:r>
          </a:p>
          <a:p>
            <a:pPr lvl="1"/>
            <a:r>
              <a:rPr lang="en-US" dirty="0"/>
              <a:t>Found most labs have additional capacity for use</a:t>
            </a:r>
          </a:p>
          <a:p>
            <a:pPr lvl="1"/>
            <a:r>
              <a:rPr lang="en-US" dirty="0"/>
              <a:t>Results indicated we could improve scheduling and student access</a:t>
            </a:r>
          </a:p>
          <a:p>
            <a:r>
              <a:rPr lang="en-US" dirty="0"/>
              <a:t>IT continues to receive requests for new computer labs</a:t>
            </a:r>
          </a:p>
          <a:p>
            <a:r>
              <a:rPr lang="en-US" dirty="0"/>
              <a:t>Several computer labs have been added during new construction and renovation</a:t>
            </a:r>
          </a:p>
          <a:p>
            <a:r>
              <a:rPr lang="en-US" dirty="0"/>
              <a:t>Current issues - budget challenges and cost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3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0882-D657-4875-970E-D275C8E1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K2 for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5904-3D8E-40A9-8312-D79569BCD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Using K2 since January of 2007</a:t>
            </a:r>
          </a:p>
          <a:p>
            <a:r>
              <a:rPr lang="en-US" dirty="0"/>
              <a:t>K2 is one of our primary asset management tools</a:t>
            </a:r>
          </a:p>
          <a:p>
            <a:r>
              <a:rPr lang="en-US" dirty="0"/>
              <a:t>Accuracy (via automation) of data, locations, computers</a:t>
            </a:r>
          </a:p>
          <a:p>
            <a:r>
              <a:rPr lang="en-US" dirty="0"/>
              <a:t>Physical audits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48786"/>
      </p:ext>
    </p:extLst>
  </p:cSld>
  <p:clrMapOvr>
    <a:masterClrMapping/>
  </p:clrMapOvr>
</p:sld>
</file>

<file path=ppt/theme/theme1.xml><?xml version="1.0" encoding="utf-8"?>
<a:theme xmlns:a="http://schemas.openxmlformats.org/drawingml/2006/main" name="crest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crest</Template>
  <TotalTime>84</TotalTime>
  <Words>822</Words>
  <Application>Microsoft Office PowerPoint</Application>
  <PresentationFormat>Widescreen</PresentationFormat>
  <Paragraphs>159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Aharoni</vt:lpstr>
      <vt:lpstr>Arial</vt:lpstr>
      <vt:lpstr>Calibri</vt:lpstr>
      <vt:lpstr>Trebuchet MS</vt:lpstr>
      <vt:lpstr>crest</vt:lpstr>
      <vt:lpstr>Using Data to Understand How Computer Labs Are Used Across Campus</vt:lpstr>
      <vt:lpstr>Presentation Outline</vt:lpstr>
      <vt:lpstr>Definitions</vt:lpstr>
      <vt:lpstr>Definitions</vt:lpstr>
      <vt:lpstr>Definitions</vt:lpstr>
      <vt:lpstr>Definitions</vt:lpstr>
      <vt:lpstr>Why do our students use computer labs?</vt:lpstr>
      <vt:lpstr>Throw out the assumptions! Collect data. </vt:lpstr>
      <vt:lpstr>Using K2 for data</vt:lpstr>
      <vt:lpstr>Using K2 for data – Our process</vt:lpstr>
      <vt:lpstr>K2 Lab Maps</vt:lpstr>
      <vt:lpstr>K2 data report example </vt:lpstr>
      <vt:lpstr>PowerPoint Presentation</vt:lpstr>
      <vt:lpstr>Collecting data</vt:lpstr>
      <vt:lpstr>Measuring Available Use</vt:lpstr>
      <vt:lpstr>Results - Top 5 Most Used Labs</vt:lpstr>
      <vt:lpstr>Results - Least Used Labs</vt:lpstr>
      <vt:lpstr>Results – Classroom Instructional Labs</vt:lpstr>
      <vt:lpstr>Results – Registrar Scheduled Labs</vt:lpstr>
      <vt:lpstr>Results – Department Labs</vt:lpstr>
      <vt:lpstr>Results – Instructional Hours and Total Computer Use</vt:lpstr>
      <vt:lpstr>Results – Unique Users in Butler Library Labs</vt:lpstr>
      <vt:lpstr>Forecast for future</vt:lpstr>
    </vt:vector>
  </TitlesOfParts>
  <Company>Buffalo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norrisma1</dc:creator>
  <cp:lastModifiedBy>Kenyon, Melaine</cp:lastModifiedBy>
  <cp:revision>263</cp:revision>
  <dcterms:created xsi:type="dcterms:W3CDTF">2013-01-29T14:57:17Z</dcterms:created>
  <dcterms:modified xsi:type="dcterms:W3CDTF">2019-07-01T15:21:48Z</dcterms:modified>
</cp:coreProperties>
</file>