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76" r:id="rId5"/>
    <p:sldId id="266" r:id="rId6"/>
    <p:sldId id="294" r:id="rId7"/>
    <p:sldId id="283" r:id="rId8"/>
    <p:sldId id="295" r:id="rId9"/>
    <p:sldId id="296" r:id="rId10"/>
    <p:sldId id="297" r:id="rId11"/>
    <p:sldId id="292" r:id="rId12"/>
    <p:sldId id="28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p:restoredTop sz="82500" autoAdjust="0"/>
  </p:normalViewPr>
  <p:slideViewPr>
    <p:cSldViewPr snapToGrid="0" snapToObjects="1">
      <p:cViewPr varScale="1">
        <p:scale>
          <a:sx n="75" d="100"/>
          <a:sy n="75" d="100"/>
        </p:scale>
        <p:origin x="11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6/16/2020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C1646-246F-1A4A-9F1A-C1A4DCB7317F}" type="slidenum">
              <a:rPr lang="en-US" smtClean="0"/>
              <a:t>2</a:t>
            </a:fld>
            <a:endParaRPr lang="en-US"/>
          </a:p>
        </p:txBody>
      </p:sp>
    </p:spTree>
    <p:extLst>
      <p:ext uri="{BB962C8B-B14F-4D97-AF65-F5344CB8AC3E}">
        <p14:creationId xmlns:p14="http://schemas.microsoft.com/office/powerpoint/2010/main" val="3919431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C1646-246F-1A4A-9F1A-C1A4DCB7317F}" type="slidenum">
              <a:rPr lang="en-US" smtClean="0"/>
              <a:t>4</a:t>
            </a:fld>
            <a:endParaRPr lang="en-US"/>
          </a:p>
        </p:txBody>
      </p:sp>
    </p:spTree>
    <p:extLst>
      <p:ext uri="{BB962C8B-B14F-4D97-AF65-F5344CB8AC3E}">
        <p14:creationId xmlns:p14="http://schemas.microsoft.com/office/powerpoint/2010/main" val="2707237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C1646-246F-1A4A-9F1A-C1A4DCB7317F}" type="slidenum">
              <a:rPr lang="en-US" smtClean="0"/>
              <a:t>5</a:t>
            </a:fld>
            <a:endParaRPr lang="en-US"/>
          </a:p>
        </p:txBody>
      </p:sp>
    </p:spTree>
    <p:extLst>
      <p:ext uri="{BB962C8B-B14F-4D97-AF65-F5344CB8AC3E}">
        <p14:creationId xmlns:p14="http://schemas.microsoft.com/office/powerpoint/2010/main" val="1252327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C1646-246F-1A4A-9F1A-C1A4DCB7317F}" type="slidenum">
              <a:rPr lang="en-US" smtClean="0"/>
              <a:t>6</a:t>
            </a:fld>
            <a:endParaRPr lang="en-US"/>
          </a:p>
        </p:txBody>
      </p:sp>
    </p:spTree>
    <p:extLst>
      <p:ext uri="{BB962C8B-B14F-4D97-AF65-F5344CB8AC3E}">
        <p14:creationId xmlns:p14="http://schemas.microsoft.com/office/powerpoint/2010/main" val="1370484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C1646-246F-1A4A-9F1A-C1A4DCB7317F}" type="slidenum">
              <a:rPr lang="en-US" smtClean="0"/>
              <a:t>7</a:t>
            </a:fld>
            <a:endParaRPr lang="en-US"/>
          </a:p>
        </p:txBody>
      </p:sp>
    </p:spTree>
    <p:extLst>
      <p:ext uri="{BB962C8B-B14F-4D97-AF65-F5344CB8AC3E}">
        <p14:creationId xmlns:p14="http://schemas.microsoft.com/office/powerpoint/2010/main" val="2626851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6/16/2020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6/16/2020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6/16/2020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6/16/2020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6/16/2020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6/16/2020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6/16/2020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6/16/2020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6/16/2020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6/16/2020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6/16/2020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6/16/2020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6.jpg"/><Relationship Id="rId7"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bit.ly/2WMFhVX" TargetMode="External"/><Relationship Id="rId10" Type="http://schemas.openxmlformats.org/officeDocument/2006/relationships/image" Target="../media/image5.emf"/><Relationship Id="rId4" Type="http://schemas.openxmlformats.org/officeDocument/2006/relationships/image" Target="../media/image7.png"/><Relationship Id="rId9" Type="http://schemas.openxmlformats.org/officeDocument/2006/relationships/image" Target="../media/image4.emf"/></Relationships>
</file>

<file path=ppt/slides/_rels/slide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hyperlink" Target="https://sunyedu.facebook.com/profile.php?id=100023564745130&amp;eid=ARCmGbw6EQTY7cyRFVfZXOZChvoXmDwcUn7b50fLS1VrkoKROUVYX8ix7o7LtPRXEAqhjmuvSOaGTvPC" TargetMode="External"/><Relationship Id="rId7" Type="http://schemas.openxmlformats.org/officeDocument/2006/relationships/image" Target="../media/image8.png"/><Relationship Id="rId12" Type="http://schemas.openxmlformats.org/officeDocument/2006/relationships/image" Target="../media/image7.png"/><Relationship Id="rId2" Type="http://schemas.openxmlformats.org/officeDocument/2006/relationships/hyperlink" Target="mailto:krista.lynch@suny.edu" TargetMode="Externa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5.emf"/><Relationship Id="rId5" Type="http://schemas.openxmlformats.org/officeDocument/2006/relationships/image" Target="../media/image9.png"/><Relationship Id="rId10" Type="http://schemas.openxmlformats.org/officeDocument/2006/relationships/image" Target="../media/image4.emf"/><Relationship Id="rId4" Type="http://schemas.openxmlformats.org/officeDocument/2006/relationships/hyperlink" Target="mailto:christa.glassman@itec.suny.edu" TargetMode="External"/><Relationship Id="rId9" Type="http://schemas.openxmlformats.org/officeDocument/2006/relationships/image" Target="../media/image3.emf"/></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7.png"/><Relationship Id="rId7"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8.pn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7.png"/><Relationship Id="rId7"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hyperlink" Target="mailto:Romeyn.Prescott@itec.suny.edu"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7.png"/><Relationship Id="rId7"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10" Type="http://schemas.openxmlformats.org/officeDocument/2006/relationships/image" Target="../media/image13.jpg"/><Relationship Id="rId4" Type="http://schemas.openxmlformats.org/officeDocument/2006/relationships/image" Target="../media/image8.png"/><Relationship Id="rId9" Type="http://schemas.openxmlformats.org/officeDocument/2006/relationships/hyperlink" Target="mailto:zjones@binghamton.edu"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7.png"/><Relationship Id="rId7"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hyperlink" Target="mailto:Deb.McClenon@oneonta.edu"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mailto:christa.glassman@itec.suny.edu" TargetMode="External"/><Relationship Id="rId13" Type="http://schemas.openxmlformats.org/officeDocument/2006/relationships/image" Target="../media/image5.emf"/><Relationship Id="rId3" Type="http://schemas.openxmlformats.org/officeDocument/2006/relationships/hyperlink" Target="https://sunyedu.workplace.com/profile.php?id=100029001250791" TargetMode="External"/><Relationship Id="rId7" Type="http://schemas.openxmlformats.org/officeDocument/2006/relationships/hyperlink" Target="https://sunyedu.facebook.com/profile.php?id=100023564745130&amp;eid=ARCmGbw6EQTY7cyRFVfZXOZChvoXmDwcUn7b50fLS1VrkoKROUVYX8ix7o7LtPRXEAqhjmuvSOaGTvPC" TargetMode="External"/><Relationship Id="rId12" Type="http://schemas.openxmlformats.org/officeDocument/2006/relationships/image" Target="../media/image4.emf"/><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hyperlink" Target="mailto:krista.lynch@suny.edu" TargetMode="External"/><Relationship Id="rId11" Type="http://schemas.openxmlformats.org/officeDocument/2006/relationships/image" Target="../media/image3.emf"/><Relationship Id="rId5" Type="http://schemas.openxmlformats.org/officeDocument/2006/relationships/hyperlink" Target="https://sunyedu.facebook.com/profile.php?id=100022779915877&amp;ref=bookmarks" TargetMode="External"/><Relationship Id="rId10" Type="http://schemas.openxmlformats.org/officeDocument/2006/relationships/image" Target="../media/image2.emf"/><Relationship Id="rId4" Type="http://schemas.openxmlformats.org/officeDocument/2006/relationships/hyperlink" Target="mailto:j.brennan@hvcc.edu" TargetMode="Externa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66E6E26-58A1-8B40-9B06-138B9F78E0F8}"/>
              </a:ext>
            </a:extLst>
          </p:cNvPr>
          <p:cNvSpPr/>
          <p:nvPr/>
        </p:nvSpPr>
        <p:spPr>
          <a:xfrm>
            <a:off x="0" y="0"/>
            <a:ext cx="12192000" cy="6858000"/>
          </a:xfrm>
          <a:prstGeom prst="rect">
            <a:avLst/>
          </a:prstGeom>
          <a:gradFill>
            <a:gsLst>
              <a:gs pos="10000">
                <a:schemeClr val="accent1">
                  <a:lumMod val="50000"/>
                </a:schemeClr>
              </a:gs>
              <a:gs pos="100000">
                <a:srgbClr val="00B0F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a:solidFill>
                  <a:prstClr val="white"/>
                </a:solidFill>
                <a:latin typeface="Source Sans Pro Regular" charset="0"/>
              </a:rPr>
              <a:t>Follow the Marked Trail to the Top of the </a:t>
            </a:r>
            <a:r>
              <a:rPr lang="en-US" sz="3600" dirty="0" smtClean="0">
                <a:solidFill>
                  <a:prstClr val="white"/>
                </a:solidFill>
                <a:latin typeface="Source Sans Pro Regular" charset="0"/>
              </a:rPr>
              <a:t>Mountain</a:t>
            </a:r>
          </a:p>
          <a:p>
            <a:pPr lvl="0" algn="ctr">
              <a:defRPr/>
            </a:pPr>
            <a:r>
              <a:rPr lang="en-US" sz="3600" dirty="0" smtClean="0">
                <a:solidFill>
                  <a:prstClr val="white"/>
                </a:solidFill>
                <a:latin typeface="Source Sans Pro Regular" charset="0"/>
              </a:rPr>
              <a:t>A </a:t>
            </a:r>
            <a:r>
              <a:rPr lang="en-US" sz="3600" dirty="0">
                <a:solidFill>
                  <a:prstClr val="white"/>
                </a:solidFill>
                <a:latin typeface="Source Sans Pro Regular" charset="0"/>
              </a:rPr>
              <a:t>Panel Discussion</a:t>
            </a:r>
            <a:endParaRPr kumimoji="0" lang="en-US" sz="3600" b="0" i="0" u="none" strike="noStrike" kern="1200" cap="none" spc="0" normalizeH="0" baseline="0" noProof="0" dirty="0">
              <a:ln>
                <a:noFill/>
              </a:ln>
              <a:solidFill>
                <a:prstClr val="white"/>
              </a:solidFill>
              <a:effectLst/>
              <a:uLnTx/>
              <a:uFillTx/>
              <a:latin typeface="Source Sans Pro Regular" charset="0"/>
            </a:endParaRPr>
          </a:p>
        </p:txBody>
      </p:sp>
      <p:sp>
        <p:nvSpPr>
          <p:cNvPr id="16" name="Rectangle 1">
            <a:extLst>
              <a:ext uri="{FF2B5EF4-FFF2-40B4-BE49-F238E27FC236}">
                <a16:creationId xmlns:a16="http://schemas.microsoft.com/office/drawing/2014/main" id="{3A5B3F21-D483-A545-AFF5-83AD410F3A1B}"/>
              </a:ext>
            </a:extLst>
          </p:cNvPr>
          <p:cNvSpPr>
            <a:spLocks/>
          </p:cNvSpPr>
          <p:nvPr/>
        </p:nvSpPr>
        <p:spPr bwMode="auto">
          <a:xfrm>
            <a:off x="7946340" y="10264553"/>
            <a:ext cx="242739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113" normalizeH="0" baseline="0" noProof="0" dirty="0">
                <a:ln>
                  <a:noFill/>
                </a:ln>
                <a:solidFill>
                  <a:prstClr val="white"/>
                </a:solidFill>
                <a:effectLst/>
                <a:uLnTx/>
                <a:uFillTx/>
                <a:latin typeface="Lato" charset="0"/>
                <a:ea typeface="Lato" charset="0"/>
                <a:cs typeface="Lato" charset="0"/>
                <a:sym typeface="Bebas Neue" charset="0"/>
              </a:rPr>
              <a:t>Presented by John Lenny</a:t>
            </a:r>
            <a:endParaRPr kumimoji="0" lang="en-US" sz="2401" b="0" i="0" u="none" strike="noStrike" kern="1200" cap="none" spc="113" normalizeH="0" baseline="0" noProof="0" dirty="0">
              <a:ln>
                <a:noFill/>
              </a:ln>
              <a:solidFill>
                <a:prstClr val="white"/>
              </a:solidFill>
              <a:effectLst/>
              <a:uLnTx/>
              <a:uFillTx/>
              <a:latin typeface="Lato" charset="0"/>
              <a:ea typeface="Lato" charset="0"/>
              <a:cs typeface="Lato" charset="0"/>
              <a:sym typeface="Bebas Neue" charset="0"/>
            </a:endParaRPr>
          </a:p>
        </p:txBody>
      </p:sp>
      <p:sp>
        <p:nvSpPr>
          <p:cNvPr id="20" name="Rectangle 1">
            <a:extLst>
              <a:ext uri="{FF2B5EF4-FFF2-40B4-BE49-F238E27FC236}">
                <a16:creationId xmlns:a16="http://schemas.microsoft.com/office/drawing/2014/main" id="{CCAD17D3-708F-EA48-A7BE-00EFCBEFDAF2}"/>
              </a:ext>
            </a:extLst>
          </p:cNvPr>
          <p:cNvSpPr>
            <a:spLocks/>
          </p:cNvSpPr>
          <p:nvPr/>
        </p:nvSpPr>
        <p:spPr bwMode="auto">
          <a:xfrm>
            <a:off x="2498010" y="1979888"/>
            <a:ext cx="421064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13" normalizeH="0" baseline="0" noProof="0" dirty="0">
                <a:ln>
                  <a:noFill/>
                </a:ln>
                <a:solidFill>
                  <a:prstClr val="white"/>
                </a:solidFill>
                <a:effectLst/>
                <a:uLnTx/>
                <a:uFillTx/>
                <a:latin typeface="Arial" panose="020B0604020202020204" pitchFamily="34" charset="0"/>
                <a:ea typeface="Lato Light" charset="0"/>
                <a:cs typeface="Arial" panose="020B0604020202020204" pitchFamily="34" charset="0"/>
                <a:sym typeface="Bebas Neue" charset="0"/>
              </a:rPr>
              <a:t>The State University of New York</a:t>
            </a:r>
          </a:p>
        </p:txBody>
      </p:sp>
      <p:sp>
        <p:nvSpPr>
          <p:cNvPr id="21" name="Shape 2904">
            <a:extLst>
              <a:ext uri="{FF2B5EF4-FFF2-40B4-BE49-F238E27FC236}">
                <a16:creationId xmlns:a16="http://schemas.microsoft.com/office/drawing/2014/main" id="{2152831F-4E24-414C-98C1-8012EAB36F52}"/>
              </a:ext>
            </a:extLst>
          </p:cNvPr>
          <p:cNvSpPr/>
          <p:nvPr/>
        </p:nvSpPr>
        <p:spPr>
          <a:xfrm rot="5400000">
            <a:off x="5341802" y="-279401"/>
            <a:ext cx="7359604" cy="7359604"/>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1">
              <a:alpha val="5000"/>
            </a:schemeClr>
          </a:solidFill>
          <a:ln w="12700">
            <a:miter lim="400000"/>
          </a:ln>
        </p:spPr>
        <p:txBody>
          <a:bodyPr lIns="28575" tIns="28575" rIns="28575" bIns="28575" anchor="ctr"/>
          <a:lstStyle/>
          <a:p>
            <a:pPr marL="0" marR="0" lvl="0" indent="0" algn="l" defTabSz="342895"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25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ource Sans Pro Regular" charset="0"/>
              <a:ea typeface="Source Sans Pro Regular" charset="0"/>
              <a:cs typeface="Source Sans Pro Regular" charset="0"/>
              <a:sym typeface="Gill Sans"/>
            </a:endParaRPr>
          </a:p>
        </p:txBody>
      </p:sp>
      <p:pic>
        <p:nvPicPr>
          <p:cNvPr id="29" name="Picture 28">
            <a:extLst>
              <a:ext uri="{FF2B5EF4-FFF2-40B4-BE49-F238E27FC236}">
                <a16:creationId xmlns:a16="http://schemas.microsoft.com/office/drawing/2014/main" id="{B2E90F2A-F391-4543-977B-0E789281E0DE}"/>
              </a:ext>
            </a:extLst>
          </p:cNvPr>
          <p:cNvPicPr>
            <a:picLocks noChangeAspect="1"/>
          </p:cNvPicPr>
          <p:nvPr/>
        </p:nvPicPr>
        <p:blipFill rotWithShape="1">
          <a:blip r:embed="rId2"/>
          <a:srcRect r="49274"/>
          <a:stretch/>
        </p:blipFill>
        <p:spPr>
          <a:xfrm>
            <a:off x="3996548" y="680706"/>
            <a:ext cx="1201711" cy="1151724"/>
          </a:xfrm>
          <a:prstGeom prst="rect">
            <a:avLst/>
          </a:prstGeom>
        </p:spPr>
      </p:pic>
      <p:grpSp>
        <p:nvGrpSpPr>
          <p:cNvPr id="18" name="Group 17">
            <a:extLst>
              <a:ext uri="{FF2B5EF4-FFF2-40B4-BE49-F238E27FC236}">
                <a16:creationId xmlns:a16="http://schemas.microsoft.com/office/drawing/2014/main" id="{371D10F1-8CFF-B343-B659-FC6AA8261FB6}"/>
              </a:ext>
            </a:extLst>
          </p:cNvPr>
          <p:cNvGrpSpPr/>
          <p:nvPr/>
        </p:nvGrpSpPr>
        <p:grpSpPr>
          <a:xfrm>
            <a:off x="6096000" y="6113430"/>
            <a:ext cx="5548758" cy="438513"/>
            <a:chOff x="6320303" y="6041112"/>
            <a:chExt cx="5548758" cy="438513"/>
          </a:xfrm>
        </p:grpSpPr>
        <p:pic>
          <p:nvPicPr>
            <p:cNvPr id="19" name="Picture 18">
              <a:extLst>
                <a:ext uri="{FF2B5EF4-FFF2-40B4-BE49-F238E27FC236}">
                  <a16:creationId xmlns:a16="http://schemas.microsoft.com/office/drawing/2014/main" id="{8B9E63D8-A341-9144-A21A-FAF3191BC920}"/>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30" name="Picture 29">
              <a:extLst>
                <a:ext uri="{FF2B5EF4-FFF2-40B4-BE49-F238E27FC236}">
                  <a16:creationId xmlns:a16="http://schemas.microsoft.com/office/drawing/2014/main" id="{FC43AB06-4DE2-0941-A484-674E7107BB75}"/>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31" name="TextBox 30">
              <a:extLst>
                <a:ext uri="{FF2B5EF4-FFF2-40B4-BE49-F238E27FC236}">
                  <a16:creationId xmlns:a16="http://schemas.microsoft.com/office/drawing/2014/main" id="{45E4FDAB-4C7D-5F42-87B4-DA60FB23ED8F}"/>
                </a:ext>
              </a:extLst>
            </p:cNvPr>
            <p:cNvSpPr txBox="1"/>
            <p:nvPr/>
          </p:nvSpPr>
          <p:spPr>
            <a:xfrm>
              <a:off x="6320303" y="6041112"/>
              <a:ext cx="2853813" cy="4154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www.suny.edu</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2" name="Picture 31">
              <a:extLst>
                <a:ext uri="{FF2B5EF4-FFF2-40B4-BE49-F238E27FC236}">
                  <a16:creationId xmlns:a16="http://schemas.microsoft.com/office/drawing/2014/main" id="{4EB1817B-4906-8A4A-88A8-319ED7D3D7BA}"/>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3" name="Picture 32">
              <a:extLst>
                <a:ext uri="{FF2B5EF4-FFF2-40B4-BE49-F238E27FC236}">
                  <a16:creationId xmlns:a16="http://schemas.microsoft.com/office/drawing/2014/main" id="{0FEFC20A-ACB4-AA45-8D66-8EA613C2AB28}"/>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2" name="TextBox 1"/>
          <p:cNvSpPr txBox="1"/>
          <p:nvPr/>
        </p:nvSpPr>
        <p:spPr>
          <a:xfrm>
            <a:off x="8273108" y="4842122"/>
            <a:ext cx="3489610" cy="830997"/>
          </a:xfrm>
          <a:prstGeom prst="rect">
            <a:avLst/>
          </a:prstGeom>
          <a:noFill/>
        </p:spPr>
        <p:txBody>
          <a:bodyPr wrap="none" rtlCol="0">
            <a:spAutoFit/>
          </a:bodyPr>
          <a:lstStyle/>
          <a:p>
            <a:r>
              <a:rPr lang="en-US" sz="2400" dirty="0" smtClean="0">
                <a:solidFill>
                  <a:schemeClr val="bg1"/>
                </a:solidFill>
              </a:rPr>
              <a:t>vSTC 2020</a:t>
            </a:r>
          </a:p>
          <a:p>
            <a:r>
              <a:rPr lang="en-US" sz="2400" dirty="0" smtClean="0">
                <a:solidFill>
                  <a:schemeClr val="bg1"/>
                </a:solidFill>
              </a:rPr>
              <a:t>Wednesday, June 17, 2020</a:t>
            </a:r>
          </a:p>
        </p:txBody>
      </p:sp>
    </p:spTree>
    <p:extLst>
      <p:ext uri="{BB962C8B-B14F-4D97-AF65-F5344CB8AC3E}">
        <p14:creationId xmlns:p14="http://schemas.microsoft.com/office/powerpoint/2010/main" val="798780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10;&#10;Description automatically generated">
            <a:extLst>
              <a:ext uri="{FF2B5EF4-FFF2-40B4-BE49-F238E27FC236}">
                <a16:creationId xmlns:a16="http://schemas.microsoft.com/office/drawing/2014/main" id="{E8EF0963-4063-204B-B23A-E8B25FE974F8}"/>
              </a:ext>
            </a:extLst>
          </p:cNvPr>
          <p:cNvPicPr>
            <a:picLocks noChangeAspect="1"/>
          </p:cNvPicPr>
          <p:nvPr/>
        </p:nvPicPr>
        <p:blipFill>
          <a:blip r:embed="rId3"/>
          <a:stretch>
            <a:fillRect/>
          </a:stretch>
        </p:blipFill>
        <p:spPr>
          <a:xfrm>
            <a:off x="7627422" y="0"/>
            <a:ext cx="4564578" cy="6858000"/>
          </a:xfrm>
          <a:prstGeom prst="rect">
            <a:avLst/>
          </a:prstGeom>
        </p:spPr>
      </p:pic>
      <p:pic>
        <p:nvPicPr>
          <p:cNvPr id="4" name="Picture 3">
            <a:extLst>
              <a:ext uri="{FF2B5EF4-FFF2-40B4-BE49-F238E27FC236}">
                <a16:creationId xmlns:a16="http://schemas.microsoft.com/office/drawing/2014/main" id="{FD1E6C41-6A5B-F34D-9892-A05AD867623F}"/>
              </a:ext>
            </a:extLst>
          </p:cNvPr>
          <p:cNvPicPr>
            <a:picLocks noChangeAspect="1"/>
          </p:cNvPicPr>
          <p:nvPr/>
        </p:nvPicPr>
        <p:blipFill>
          <a:blip r:embed="rId4"/>
          <a:stretch>
            <a:fillRect/>
          </a:stretch>
        </p:blipFill>
        <p:spPr>
          <a:xfrm>
            <a:off x="359078" y="273553"/>
            <a:ext cx="2096528" cy="1048264"/>
          </a:xfrm>
          <a:prstGeom prst="rect">
            <a:avLst/>
          </a:prstGeom>
        </p:spPr>
      </p:pic>
      <p:sp>
        <p:nvSpPr>
          <p:cNvPr id="11" name="TextBox 10">
            <a:extLst>
              <a:ext uri="{FF2B5EF4-FFF2-40B4-BE49-F238E27FC236}">
                <a16:creationId xmlns:a16="http://schemas.microsoft.com/office/drawing/2014/main" id="{F5797F07-D4EB-DF4D-8D3C-55FF5F4D94B4}"/>
              </a:ext>
            </a:extLst>
          </p:cNvPr>
          <p:cNvSpPr txBox="1"/>
          <p:nvPr/>
        </p:nvSpPr>
        <p:spPr>
          <a:xfrm>
            <a:off x="622413" y="2263450"/>
            <a:ext cx="6617373" cy="3693319"/>
          </a:xfrm>
          <a:prstGeom prst="rect">
            <a:avLst/>
          </a:prstGeom>
          <a:noFill/>
        </p:spPr>
        <p:txBody>
          <a:bodyPr wrap="square" rtlCol="0">
            <a:spAutoFit/>
          </a:bodyPr>
          <a:lstStyle/>
          <a:p>
            <a:r>
              <a:rPr lang="en-US" sz="1300" dirty="0" smtClean="0">
                <a:latin typeface="Arial" panose="020B0604020202020204" pitchFamily="34" charset="0"/>
                <a:cs typeface="Arial" panose="020B0604020202020204" pitchFamily="34" charset="0"/>
              </a:rPr>
              <a:t>The Project Management Professionals Community of Practice is a discussion group on Workplace that creates a space where:</a:t>
            </a:r>
          </a:p>
          <a:p>
            <a:pPr marL="285750" indent="-285750">
              <a:buFont typeface="Arial" panose="020B0604020202020204" pitchFamily="34" charset="0"/>
              <a:buChar char="•"/>
            </a:pPr>
            <a:r>
              <a:rPr lang="en-US" sz="1300" dirty="0" smtClean="0">
                <a:latin typeface="Arial" panose="020B0604020202020204" pitchFamily="34" charset="0"/>
                <a:cs typeface="Arial" panose="020B0604020202020204" pitchFamily="34" charset="0"/>
              </a:rPr>
              <a:t>Project Management Professionals can share their best practices</a:t>
            </a:r>
          </a:p>
          <a:p>
            <a:pPr marL="285750" indent="-285750">
              <a:buFont typeface="Arial" panose="020B0604020202020204" pitchFamily="34" charset="0"/>
              <a:buChar char="•"/>
            </a:pPr>
            <a:r>
              <a:rPr lang="en-US" sz="1300" dirty="0" smtClean="0">
                <a:latin typeface="Arial" panose="020B0604020202020204" pitchFamily="34" charset="0"/>
                <a:cs typeface="Arial" panose="020B0604020202020204" pitchFamily="34" charset="0"/>
              </a:rPr>
              <a:t>Discussions are held focusing on project management concepts</a:t>
            </a:r>
          </a:p>
          <a:p>
            <a:pPr marL="285750" indent="-285750">
              <a:buFont typeface="Arial" panose="020B0604020202020204" pitchFamily="34" charset="0"/>
              <a:buChar char="•"/>
            </a:pPr>
            <a:r>
              <a:rPr lang="en-US" sz="1300" dirty="0" smtClean="0">
                <a:latin typeface="Arial" panose="020B0604020202020204" pitchFamily="34" charset="0"/>
                <a:cs typeface="Arial" panose="020B0604020202020204" pitchFamily="34" charset="0"/>
              </a:rPr>
              <a:t>People can learn more about project management and topics that affect project management</a:t>
            </a:r>
          </a:p>
          <a:p>
            <a:pPr marL="285750" indent="-285750">
              <a:buFont typeface="Arial" panose="020B0604020202020204" pitchFamily="34" charset="0"/>
              <a:buChar char="•"/>
            </a:pPr>
            <a:endParaRPr lang="en-US" sz="1300" dirty="0">
              <a:latin typeface="Arial" panose="020B0604020202020204" pitchFamily="34" charset="0"/>
              <a:cs typeface="Arial" panose="020B0604020202020204" pitchFamily="34" charset="0"/>
            </a:endParaRPr>
          </a:p>
          <a:p>
            <a:r>
              <a:rPr lang="en-US" sz="1300" dirty="0" smtClean="0">
                <a:latin typeface="Arial" panose="020B0604020202020204" pitchFamily="34" charset="0"/>
                <a:cs typeface="Arial" panose="020B0604020202020204" pitchFamily="34" charset="0"/>
              </a:rPr>
              <a:t>We hold monthly webinars on the 4</a:t>
            </a:r>
            <a:r>
              <a:rPr lang="en-US" sz="1300" baseline="30000" dirty="0" smtClean="0">
                <a:latin typeface="Arial" panose="020B0604020202020204" pitchFamily="34" charset="0"/>
                <a:cs typeface="Arial" panose="020B0604020202020204" pitchFamily="34" charset="0"/>
              </a:rPr>
              <a:t>th</a:t>
            </a:r>
            <a:r>
              <a:rPr lang="en-US" sz="1300" dirty="0" smtClean="0">
                <a:latin typeface="Arial" panose="020B0604020202020204" pitchFamily="34" charset="0"/>
                <a:cs typeface="Arial" panose="020B0604020202020204" pitchFamily="34" charset="0"/>
              </a:rPr>
              <a:t> Thursday of the month from 11:00 am to 12:00 pm. </a:t>
            </a:r>
            <a:r>
              <a:rPr lang="en-US" sz="1300" dirty="0" smtClean="0">
                <a:latin typeface="Arial" panose="020B0604020202020204" pitchFamily="34" charset="0"/>
                <a:cs typeface="Arial" panose="020B0604020202020204" pitchFamily="34" charset="0"/>
              </a:rPr>
              <a:t>We will next meet on 9/24/2020 and 10/22/2020.The </a:t>
            </a:r>
            <a:r>
              <a:rPr lang="en-US" sz="1300" dirty="0" smtClean="0">
                <a:latin typeface="Arial" panose="020B0604020202020204" pitchFamily="34" charset="0"/>
                <a:cs typeface="Arial" panose="020B0604020202020204" pitchFamily="34" charset="0"/>
              </a:rPr>
              <a:t>webinars focus on topics pertaining to project managers and project management by members of the group. These webinars are only available on Workplace and will be archived to view offline. Past topics include:</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Instituting a Project Review Board for Governance with Leadership </a:t>
            </a:r>
            <a:r>
              <a:rPr lang="en-US" sz="1300" dirty="0" smtClean="0">
                <a:latin typeface="Arial" panose="020B0604020202020204" pitchFamily="34" charset="0"/>
                <a:cs typeface="Arial" panose="020B0604020202020204" pitchFamily="34" charset="0"/>
              </a:rPr>
              <a:t>Support</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CAPM and PMP: Two Paths to Project Management </a:t>
            </a:r>
            <a:r>
              <a:rPr lang="en-US" sz="1300" dirty="0" smtClean="0">
                <a:latin typeface="Arial" panose="020B0604020202020204" pitchFamily="34" charset="0"/>
                <a:cs typeface="Arial" panose="020B0604020202020204" pitchFamily="34" charset="0"/>
              </a:rPr>
              <a:t>Certification</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It takes a Village to create the Digital </a:t>
            </a:r>
            <a:r>
              <a:rPr lang="en-US" sz="1300" dirty="0" smtClean="0">
                <a:latin typeface="Arial" panose="020B0604020202020204" pitchFamily="34" charset="0"/>
                <a:cs typeface="Arial" panose="020B0604020202020204" pitchFamily="34" charset="0"/>
              </a:rPr>
              <a:t>Campus</a:t>
            </a:r>
          </a:p>
          <a:p>
            <a:endParaRPr lang="en-US" sz="1300" dirty="0">
              <a:latin typeface="Arial" panose="020B0604020202020204" pitchFamily="34" charset="0"/>
              <a:cs typeface="Arial" panose="020B0604020202020204" pitchFamily="34" charset="0"/>
            </a:endParaRPr>
          </a:p>
          <a:p>
            <a:r>
              <a:rPr lang="en-US" sz="1300" dirty="0" smtClean="0">
                <a:latin typeface="Arial" panose="020B0604020202020204" pitchFamily="34" charset="0"/>
                <a:cs typeface="Arial" panose="020B0604020202020204" pitchFamily="34" charset="0"/>
              </a:rPr>
              <a:t>You can join the PMP CoP at </a:t>
            </a:r>
            <a:r>
              <a:rPr lang="en-US" sz="1300" dirty="0" smtClean="0">
                <a:latin typeface="Arial" panose="020B0604020202020204" pitchFamily="34" charset="0"/>
                <a:cs typeface="Arial" panose="020B0604020202020204" pitchFamily="34" charset="0"/>
                <a:hlinkClick r:id="rId5"/>
              </a:rPr>
              <a:t>https://bit.ly/2WMFhVX</a:t>
            </a:r>
            <a:r>
              <a:rPr lang="en-US" sz="1300" dirty="0" smtClean="0">
                <a:latin typeface="Arial" panose="020B0604020202020204" pitchFamily="34" charset="0"/>
                <a:cs typeface="Arial" panose="020B0604020202020204" pitchFamily="34" charset="0"/>
              </a:rPr>
              <a:t> </a:t>
            </a:r>
          </a:p>
          <a:p>
            <a:r>
              <a:rPr lang="en-US" sz="1300" dirty="0" smtClean="0">
                <a:latin typeface="Arial" panose="020B0604020202020204" pitchFamily="34" charset="0"/>
                <a:cs typeface="Arial" panose="020B0604020202020204" pitchFamily="34" charset="0"/>
              </a:rPr>
              <a:t>All are welcome and will be approved after requesting to join. </a:t>
            </a:r>
            <a:endParaRPr lang="en-US" sz="13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608D638-5BE5-F34A-A260-D63E525504CD}"/>
              </a:ext>
            </a:extLst>
          </p:cNvPr>
          <p:cNvSpPr txBox="1"/>
          <p:nvPr/>
        </p:nvSpPr>
        <p:spPr>
          <a:xfrm>
            <a:off x="763815" y="1432453"/>
            <a:ext cx="6617373" cy="830997"/>
          </a:xfrm>
          <a:prstGeom prst="rect">
            <a:avLst/>
          </a:prstGeom>
          <a:noFill/>
        </p:spPr>
        <p:txBody>
          <a:bodyPr wrap="square" rtlCol="0">
            <a:spAutoFit/>
          </a:bodyPr>
          <a:lstStyle/>
          <a:p>
            <a:pPr algn="ctr"/>
            <a:r>
              <a:rPr lang="en-US" sz="2400" b="1" dirty="0" smtClean="0">
                <a:solidFill>
                  <a:schemeClr val="accent1">
                    <a:lumMod val="75000"/>
                  </a:schemeClr>
                </a:solidFill>
                <a:latin typeface="Arial" panose="020B0604020202020204" pitchFamily="34" charset="0"/>
                <a:cs typeface="Arial" panose="020B0604020202020204" pitchFamily="34" charset="0"/>
              </a:rPr>
              <a:t>Project Management Professionals Community of Practice</a:t>
            </a:r>
            <a:endParaRPr lang="en-US" sz="2400" b="1" dirty="0">
              <a:solidFill>
                <a:schemeClr val="accent1">
                  <a:lumMod val="75000"/>
                </a:schemeClr>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EEA0A8BC-AF50-C141-8282-8F06A393BB4A}"/>
              </a:ext>
            </a:extLst>
          </p:cNvPr>
          <p:cNvGrpSpPr/>
          <p:nvPr/>
        </p:nvGrpSpPr>
        <p:grpSpPr>
          <a:xfrm>
            <a:off x="1" y="6138332"/>
            <a:ext cx="12192000" cy="719667"/>
            <a:chOff x="1" y="6138332"/>
            <a:chExt cx="12192000" cy="719667"/>
          </a:xfrm>
        </p:grpSpPr>
        <p:sp>
          <p:nvSpPr>
            <p:cNvPr id="25" name="Rectangle 24">
              <a:extLst>
                <a:ext uri="{FF2B5EF4-FFF2-40B4-BE49-F238E27FC236}">
                  <a16:creationId xmlns:a16="http://schemas.microsoft.com/office/drawing/2014/main" id="{B0D06A1D-11FC-CF47-9290-7FC48A545039}"/>
                </a:ext>
              </a:extLst>
            </p:cNvPr>
            <p:cNvSpPr/>
            <p:nvPr/>
          </p:nvSpPr>
          <p:spPr>
            <a:xfrm>
              <a:off x="1" y="6138332"/>
              <a:ext cx="12192000" cy="719667"/>
            </a:xfrm>
            <a:prstGeom prst="rect">
              <a:avLst/>
            </a:prstGeom>
            <a:gradFill>
              <a:gsLst>
                <a:gs pos="10000">
                  <a:schemeClr val="accent1">
                    <a:lumMod val="50000"/>
                  </a:schemeClr>
                </a:gs>
                <a:gs pos="100000">
                  <a:srgbClr val="00B0F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Source Sans Pro Regular" charset="0"/>
              </a:endParaRPr>
            </a:p>
          </p:txBody>
        </p:sp>
        <p:pic>
          <p:nvPicPr>
            <p:cNvPr id="26" name="Picture 25" descr="A picture containing object&#10;&#10;Description automatically generated">
              <a:extLst>
                <a:ext uri="{FF2B5EF4-FFF2-40B4-BE49-F238E27FC236}">
                  <a16:creationId xmlns:a16="http://schemas.microsoft.com/office/drawing/2014/main" id="{BD457C04-BB40-184A-818C-7313CE5E76FE}"/>
                </a:ext>
              </a:extLst>
            </p:cNvPr>
            <p:cNvPicPr>
              <a:picLocks noChangeAspect="1"/>
            </p:cNvPicPr>
            <p:nvPr/>
          </p:nvPicPr>
          <p:blipFill rotWithShape="1">
            <a:blip r:embed="rId6"/>
            <a:srcRect t="87161" r="6838" b="2865"/>
            <a:stretch/>
          </p:blipFill>
          <p:spPr>
            <a:xfrm>
              <a:off x="5251011" y="6138332"/>
              <a:ext cx="6940989" cy="719667"/>
            </a:xfrm>
            <a:prstGeom prst="rect">
              <a:avLst/>
            </a:prstGeom>
          </p:spPr>
        </p:pic>
        <p:pic>
          <p:nvPicPr>
            <p:cNvPr id="27" name="Picture 26">
              <a:extLst>
                <a:ext uri="{FF2B5EF4-FFF2-40B4-BE49-F238E27FC236}">
                  <a16:creationId xmlns:a16="http://schemas.microsoft.com/office/drawing/2014/main" id="{CD6FB5B5-AD71-0D4D-B113-C43BAA05A84D}"/>
                </a:ext>
              </a:extLst>
            </p:cNvPr>
            <p:cNvPicPr>
              <a:picLocks noChangeAspect="1"/>
            </p:cNvPicPr>
            <p:nvPr/>
          </p:nvPicPr>
          <p:blipFill>
            <a:blip r:embed="rId7"/>
            <a:stretch>
              <a:fillRect/>
            </a:stretch>
          </p:blipFill>
          <p:spPr>
            <a:xfrm>
              <a:off x="952466" y="6285466"/>
              <a:ext cx="435078" cy="354589"/>
            </a:xfrm>
            <a:prstGeom prst="rect">
              <a:avLst/>
            </a:prstGeom>
          </p:spPr>
        </p:pic>
        <p:pic>
          <p:nvPicPr>
            <p:cNvPr id="28" name="Picture 27">
              <a:extLst>
                <a:ext uri="{FF2B5EF4-FFF2-40B4-BE49-F238E27FC236}">
                  <a16:creationId xmlns:a16="http://schemas.microsoft.com/office/drawing/2014/main" id="{1C18081D-D63D-AC41-B7E2-D6E61C80817B}"/>
                </a:ext>
              </a:extLst>
            </p:cNvPr>
            <p:cNvPicPr>
              <a:picLocks noChangeAspect="1"/>
            </p:cNvPicPr>
            <p:nvPr/>
          </p:nvPicPr>
          <p:blipFill>
            <a:blip r:embed="rId8"/>
            <a:stretch>
              <a:fillRect/>
            </a:stretch>
          </p:blipFill>
          <p:spPr>
            <a:xfrm>
              <a:off x="1587839" y="6262995"/>
              <a:ext cx="413343" cy="413343"/>
            </a:xfrm>
            <a:prstGeom prst="rect">
              <a:avLst/>
            </a:prstGeom>
          </p:spPr>
        </p:pic>
        <p:sp>
          <p:nvSpPr>
            <p:cNvPr id="29" name="TextBox 28">
              <a:extLst>
                <a:ext uri="{FF2B5EF4-FFF2-40B4-BE49-F238E27FC236}">
                  <a16:creationId xmlns:a16="http://schemas.microsoft.com/office/drawing/2014/main" id="{574AFEDC-16A5-4B4F-960B-66769A94D311}"/>
                </a:ext>
              </a:extLst>
            </p:cNvPr>
            <p:cNvSpPr txBox="1"/>
            <p:nvPr/>
          </p:nvSpPr>
          <p:spPr>
            <a:xfrm>
              <a:off x="9109166" y="6257340"/>
              <a:ext cx="2853813" cy="400110"/>
            </a:xfrm>
            <a:prstGeom prst="rect">
              <a:avLst/>
            </a:prstGeom>
            <a:noFill/>
          </p:spPr>
          <p:txBody>
            <a:bodyPr wrap="square" rtlCol="0">
              <a:spAutoFit/>
            </a:bodyPr>
            <a:lstStyle/>
            <a:p>
              <a:pPr algn="r"/>
              <a:r>
                <a:rPr lang="en-US" sz="2000" dirty="0" err="1">
                  <a:solidFill>
                    <a:schemeClr val="bg1"/>
                  </a:solidFill>
                  <a:latin typeface="Arial" panose="020B0604020202020204" pitchFamily="34" charset="0"/>
                  <a:cs typeface="Arial" panose="020B0604020202020204" pitchFamily="34" charset="0"/>
                </a:rPr>
                <a:t>www.suny.edu</a:t>
              </a:r>
              <a:endParaRPr lang="en-US" sz="2000" dirty="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4D3020A9-D683-B74F-914B-49EB7E6D120B}"/>
                </a:ext>
              </a:extLst>
            </p:cNvPr>
            <p:cNvPicPr>
              <a:picLocks noChangeAspect="1"/>
            </p:cNvPicPr>
            <p:nvPr/>
          </p:nvPicPr>
          <p:blipFill>
            <a:blip r:embed="rId9"/>
            <a:stretch>
              <a:fillRect/>
            </a:stretch>
          </p:blipFill>
          <p:spPr>
            <a:xfrm>
              <a:off x="295285" y="6261597"/>
              <a:ext cx="413343" cy="416838"/>
            </a:xfrm>
            <a:prstGeom prst="rect">
              <a:avLst/>
            </a:prstGeom>
          </p:spPr>
        </p:pic>
        <p:pic>
          <p:nvPicPr>
            <p:cNvPr id="31" name="Picture 30">
              <a:extLst>
                <a:ext uri="{FF2B5EF4-FFF2-40B4-BE49-F238E27FC236}">
                  <a16:creationId xmlns:a16="http://schemas.microsoft.com/office/drawing/2014/main" id="{84F9D7C4-35B6-9A4F-BC17-B69CBD28D9E9}"/>
                </a:ext>
              </a:extLst>
            </p:cNvPr>
            <p:cNvPicPr>
              <a:picLocks noChangeAspect="1"/>
            </p:cNvPicPr>
            <p:nvPr/>
          </p:nvPicPr>
          <p:blipFill>
            <a:blip r:embed="rId10"/>
            <a:stretch>
              <a:fillRect/>
            </a:stretch>
          </p:blipFill>
          <p:spPr>
            <a:xfrm>
              <a:off x="2253567" y="6271376"/>
              <a:ext cx="543283" cy="382767"/>
            </a:xfrm>
            <a:prstGeom prst="rect">
              <a:avLst/>
            </a:prstGeom>
          </p:spPr>
        </p:pic>
      </p:grpSp>
    </p:spTree>
    <p:extLst>
      <p:ext uri="{BB962C8B-B14F-4D97-AF65-F5344CB8AC3E}">
        <p14:creationId xmlns:p14="http://schemas.microsoft.com/office/powerpoint/2010/main" val="1745181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981200" y="1105882"/>
            <a:ext cx="8229600" cy="697957"/>
          </a:xfrm>
        </p:spPr>
        <p:txBody>
          <a:bodyPr>
            <a:noAutofit/>
          </a:bodyPr>
          <a:lstStyle/>
          <a:p>
            <a:pPr algn="ctr"/>
            <a:r>
              <a:rPr lang="en-US" sz="3200" dirty="0"/>
              <a:t>Project Management CoP Moderators</a:t>
            </a:r>
          </a:p>
        </p:txBody>
      </p:sp>
      <p:sp>
        <p:nvSpPr>
          <p:cNvPr id="7" name="Content Placeholder 4"/>
          <p:cNvSpPr txBox="1">
            <a:spLocks/>
          </p:cNvSpPr>
          <p:nvPr/>
        </p:nvSpPr>
        <p:spPr>
          <a:xfrm>
            <a:off x="2081093" y="1696010"/>
            <a:ext cx="8229600" cy="42841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AauxPro OT"/>
                <a:ea typeface="+mn-ea"/>
                <a:cs typeface="AauxPro O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AauxPro OT"/>
                <a:ea typeface="+mn-ea"/>
                <a:cs typeface="AauxPro O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AauxPro OT"/>
                <a:ea typeface="+mn-ea"/>
                <a:cs typeface="AauxPro O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AauxPro OT"/>
                <a:ea typeface="+mn-ea"/>
                <a:cs typeface="AauxPro O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AauxPro OT"/>
                <a:ea typeface="+mn-ea"/>
                <a:cs typeface="AauxPro O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fontAlgn="base">
              <a:defRPr/>
            </a:pPr>
            <a:endParaRPr lang="en-US" sz="1800" dirty="0">
              <a:solidFill>
                <a:prstClr val="black">
                  <a:lumMod val="50000"/>
                  <a:lumOff val="50000"/>
                </a:prstClr>
              </a:solidFill>
            </a:endParaRPr>
          </a:p>
          <a:p>
            <a:pPr fontAlgn="base">
              <a:defRPr/>
            </a:pPr>
            <a:endParaRPr lang="en-US" sz="1800" dirty="0">
              <a:solidFill>
                <a:prstClr val="black">
                  <a:lumMod val="50000"/>
                  <a:lumOff val="50000"/>
                </a:prstClr>
              </a:solidFill>
              <a:hlinkClick r:id="" action="ppaction://noaction"/>
            </a:endParaRPr>
          </a:p>
          <a:p>
            <a:pPr fontAlgn="base">
              <a:defRPr/>
            </a:pPr>
            <a:r>
              <a:rPr lang="en-US" sz="1800" dirty="0">
                <a:solidFill>
                  <a:prstClr val="black">
                    <a:lumMod val="50000"/>
                    <a:lumOff val="50000"/>
                  </a:prstClr>
                </a:solidFill>
                <a:hlinkClick r:id="" action="ppaction://noaction"/>
              </a:rPr>
              <a:t>Kris Lynch</a:t>
            </a:r>
            <a:r>
              <a:rPr lang="en-US" sz="1800" dirty="0">
                <a:solidFill>
                  <a:prstClr val="black">
                    <a:lumMod val="50000"/>
                    <a:lumOff val="50000"/>
                  </a:prstClr>
                </a:solidFill>
              </a:rPr>
              <a:t> </a:t>
            </a:r>
          </a:p>
          <a:p>
            <a:pPr lvl="1" fontAlgn="base">
              <a:defRPr/>
            </a:pPr>
            <a:r>
              <a:rPr lang="en-US" sz="1400" dirty="0">
                <a:solidFill>
                  <a:prstClr val="black">
                    <a:lumMod val="50000"/>
                    <a:lumOff val="50000"/>
                  </a:prstClr>
                </a:solidFill>
              </a:rPr>
              <a:t>SUNY CPD Program Coordinator</a:t>
            </a:r>
          </a:p>
          <a:p>
            <a:pPr lvl="1" fontAlgn="base">
              <a:defRPr/>
            </a:pPr>
            <a:r>
              <a:rPr lang="en-US" sz="1400" dirty="0">
                <a:solidFill>
                  <a:prstClr val="black">
                    <a:lumMod val="50000"/>
                    <a:lumOff val="50000"/>
                  </a:prstClr>
                </a:solidFill>
              </a:rPr>
              <a:t>315-214-2428</a:t>
            </a:r>
          </a:p>
          <a:p>
            <a:pPr lvl="1" fontAlgn="base">
              <a:defRPr/>
            </a:pPr>
            <a:r>
              <a:rPr lang="en-US" sz="1400" dirty="0">
                <a:solidFill>
                  <a:prstClr val="black">
                    <a:lumMod val="50000"/>
                    <a:lumOff val="50000"/>
                  </a:prstClr>
                </a:solidFill>
                <a:hlinkClick r:id="rId2"/>
              </a:rPr>
              <a:t>krista.lynch@suny.edu</a:t>
            </a:r>
            <a:endParaRPr lang="en-US" sz="1400" dirty="0">
              <a:solidFill>
                <a:prstClr val="black">
                  <a:lumMod val="50000"/>
                  <a:lumOff val="50000"/>
                </a:prstClr>
              </a:solidFill>
            </a:endParaRPr>
          </a:p>
          <a:p>
            <a:pPr fontAlgn="base">
              <a:defRPr/>
            </a:pPr>
            <a:endParaRPr lang="en-US" sz="1800" dirty="0">
              <a:solidFill>
                <a:prstClr val="black">
                  <a:lumMod val="50000"/>
                  <a:lumOff val="50000"/>
                </a:prstClr>
              </a:solidFill>
            </a:endParaRPr>
          </a:p>
          <a:p>
            <a:pPr fontAlgn="base">
              <a:defRPr/>
            </a:pPr>
            <a:endParaRPr lang="en-US" sz="1800" dirty="0">
              <a:solidFill>
                <a:prstClr val="black">
                  <a:lumMod val="50000"/>
                  <a:lumOff val="50000"/>
                </a:prstClr>
              </a:solidFill>
              <a:hlinkClick r:id="rId3"/>
            </a:endParaRPr>
          </a:p>
          <a:p>
            <a:pPr fontAlgn="base">
              <a:defRPr/>
            </a:pPr>
            <a:r>
              <a:rPr lang="en-US" sz="1800" dirty="0">
                <a:solidFill>
                  <a:prstClr val="black">
                    <a:lumMod val="50000"/>
                    <a:lumOff val="50000"/>
                  </a:prstClr>
                </a:solidFill>
                <a:hlinkClick r:id="rId3"/>
              </a:rPr>
              <a:t>Christa Glassman </a:t>
            </a:r>
            <a:endParaRPr lang="en-US" sz="1800" dirty="0">
              <a:solidFill>
                <a:prstClr val="black">
                  <a:lumMod val="50000"/>
                  <a:lumOff val="50000"/>
                </a:prstClr>
              </a:solidFill>
            </a:endParaRPr>
          </a:p>
          <a:p>
            <a:pPr lvl="1" fontAlgn="base">
              <a:defRPr/>
            </a:pPr>
            <a:r>
              <a:rPr lang="en-US" sz="1400" dirty="0">
                <a:solidFill>
                  <a:prstClr val="black">
                    <a:lumMod val="50000"/>
                    <a:lumOff val="50000"/>
                  </a:prstClr>
                </a:solidFill>
              </a:rPr>
              <a:t>Director, Project Management Office at ITEC; </a:t>
            </a:r>
          </a:p>
          <a:p>
            <a:pPr marL="457200" lvl="1" indent="0" fontAlgn="base">
              <a:buNone/>
              <a:defRPr/>
            </a:pPr>
            <a:r>
              <a:rPr lang="en-US" sz="1400" dirty="0">
                <a:solidFill>
                  <a:prstClr val="black">
                    <a:lumMod val="50000"/>
                    <a:lumOff val="50000"/>
                  </a:prstClr>
                </a:solidFill>
              </a:rPr>
              <a:t>	IT Project Manager,  SUNY ITEC</a:t>
            </a:r>
          </a:p>
          <a:p>
            <a:pPr lvl="1" fontAlgn="base">
              <a:defRPr/>
            </a:pPr>
            <a:r>
              <a:rPr lang="en-US" sz="1400" dirty="0">
                <a:solidFill>
                  <a:prstClr val="black">
                    <a:lumMod val="50000"/>
                    <a:lumOff val="50000"/>
                  </a:prstClr>
                </a:solidFill>
              </a:rPr>
              <a:t>716-878-4832</a:t>
            </a:r>
          </a:p>
          <a:p>
            <a:pPr lvl="1" fontAlgn="base">
              <a:defRPr/>
            </a:pPr>
            <a:r>
              <a:rPr lang="en-US" sz="1400" dirty="0">
                <a:solidFill>
                  <a:prstClr val="black">
                    <a:lumMod val="50000"/>
                    <a:lumOff val="50000"/>
                  </a:prstClr>
                </a:solidFill>
                <a:hlinkClick r:id="rId4"/>
              </a:rPr>
              <a:t>christa.glassman@itec.suny.edu</a:t>
            </a:r>
            <a:endParaRPr lang="en-US" sz="1400" dirty="0">
              <a:solidFill>
                <a:prstClr val="black">
                  <a:lumMod val="50000"/>
                  <a:lumOff val="50000"/>
                </a:prstClr>
              </a:solidFill>
            </a:endParaRPr>
          </a:p>
        </p:txBody>
      </p:sp>
      <p:pic>
        <p:nvPicPr>
          <p:cNvPr id="8" name="Picture 7"/>
          <p:cNvPicPr>
            <a:picLocks noChangeAspect="1"/>
          </p:cNvPicPr>
          <p:nvPr/>
        </p:nvPicPr>
        <p:blipFill>
          <a:blip r:embed="rId5"/>
          <a:stretch>
            <a:fillRect/>
          </a:stretch>
        </p:blipFill>
        <p:spPr>
          <a:xfrm>
            <a:off x="7616158" y="2206075"/>
            <a:ext cx="1524000" cy="1524000"/>
          </a:xfrm>
          <a:prstGeom prst="rect">
            <a:avLst/>
          </a:prstGeom>
        </p:spPr>
      </p:pic>
      <p:pic>
        <p:nvPicPr>
          <p:cNvPr id="9" name="Picture 8"/>
          <p:cNvPicPr>
            <a:picLocks noChangeAspect="1"/>
          </p:cNvPicPr>
          <p:nvPr/>
        </p:nvPicPr>
        <p:blipFill>
          <a:blip r:embed="rId6"/>
          <a:stretch>
            <a:fillRect/>
          </a:stretch>
        </p:blipFill>
        <p:spPr>
          <a:xfrm>
            <a:off x="7616158" y="4137064"/>
            <a:ext cx="1524000" cy="1524000"/>
          </a:xfrm>
          <a:prstGeom prst="rect">
            <a:avLst/>
          </a:prstGeom>
        </p:spPr>
      </p:pic>
      <p:grpSp>
        <p:nvGrpSpPr>
          <p:cNvPr id="10" name="Group 9">
            <a:extLst>
              <a:ext uri="{FF2B5EF4-FFF2-40B4-BE49-F238E27FC236}">
                <a16:creationId xmlns:a16="http://schemas.microsoft.com/office/drawing/2014/main" id="{78808365-1322-724C-80D5-32B39E569B8E}"/>
              </a:ext>
            </a:extLst>
          </p:cNvPr>
          <p:cNvGrpSpPr/>
          <p:nvPr/>
        </p:nvGrpSpPr>
        <p:grpSpPr>
          <a:xfrm>
            <a:off x="1" y="6138332"/>
            <a:ext cx="12192000" cy="719667"/>
            <a:chOff x="1" y="6138332"/>
            <a:chExt cx="12192000" cy="719667"/>
          </a:xfrm>
        </p:grpSpPr>
        <p:sp>
          <p:nvSpPr>
            <p:cNvPr id="11" name="Rectangle 10">
              <a:extLst>
                <a:ext uri="{FF2B5EF4-FFF2-40B4-BE49-F238E27FC236}">
                  <a16:creationId xmlns:a16="http://schemas.microsoft.com/office/drawing/2014/main" id="{EB1D310C-CAF7-A24F-B399-50CE9FD15C8A}"/>
                </a:ext>
              </a:extLst>
            </p:cNvPr>
            <p:cNvSpPr/>
            <p:nvPr/>
          </p:nvSpPr>
          <p:spPr>
            <a:xfrm>
              <a:off x="1" y="6138332"/>
              <a:ext cx="12192000" cy="719667"/>
            </a:xfrm>
            <a:prstGeom prst="rect">
              <a:avLst/>
            </a:prstGeom>
            <a:gradFill>
              <a:gsLst>
                <a:gs pos="10000">
                  <a:schemeClr val="accent1">
                    <a:lumMod val="50000"/>
                  </a:schemeClr>
                </a:gs>
                <a:gs pos="100000">
                  <a:srgbClr val="00B0F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1" b="0" i="0" u="none" strike="noStrike" kern="1200" cap="none" spc="0" normalizeH="0" baseline="0" noProof="0" dirty="0">
                <a:ln>
                  <a:noFill/>
                </a:ln>
                <a:solidFill>
                  <a:prstClr val="white"/>
                </a:solidFill>
                <a:effectLst/>
                <a:uLnTx/>
                <a:uFillTx/>
                <a:latin typeface="Source Sans Pro Regular" charset="0"/>
                <a:ea typeface="+mn-ea"/>
                <a:cs typeface="+mn-cs"/>
              </a:endParaRPr>
            </a:p>
          </p:txBody>
        </p:sp>
        <p:pic>
          <p:nvPicPr>
            <p:cNvPr id="12" name="Picture 11" descr="A picture containing object&#10;&#10;Description automatically generated">
              <a:extLst>
                <a:ext uri="{FF2B5EF4-FFF2-40B4-BE49-F238E27FC236}">
                  <a16:creationId xmlns:a16="http://schemas.microsoft.com/office/drawing/2014/main" id="{2F3D8D61-165E-094F-8C12-90165CDFD994}"/>
                </a:ext>
              </a:extLst>
            </p:cNvPr>
            <p:cNvPicPr>
              <a:picLocks noChangeAspect="1"/>
            </p:cNvPicPr>
            <p:nvPr/>
          </p:nvPicPr>
          <p:blipFill rotWithShape="1">
            <a:blip r:embed="rId7"/>
            <a:srcRect t="87161" r="6838" b="2865"/>
            <a:stretch/>
          </p:blipFill>
          <p:spPr>
            <a:xfrm>
              <a:off x="5251011" y="6138332"/>
              <a:ext cx="6940989" cy="719667"/>
            </a:xfrm>
            <a:prstGeom prst="rect">
              <a:avLst/>
            </a:prstGeom>
          </p:spPr>
        </p:pic>
        <p:pic>
          <p:nvPicPr>
            <p:cNvPr id="13" name="Picture 12">
              <a:extLst>
                <a:ext uri="{FF2B5EF4-FFF2-40B4-BE49-F238E27FC236}">
                  <a16:creationId xmlns:a16="http://schemas.microsoft.com/office/drawing/2014/main" id="{5133CE38-6374-9149-AF51-5B8FEF57AA8B}"/>
                </a:ext>
              </a:extLst>
            </p:cNvPr>
            <p:cNvPicPr>
              <a:picLocks noChangeAspect="1"/>
            </p:cNvPicPr>
            <p:nvPr/>
          </p:nvPicPr>
          <p:blipFill>
            <a:blip r:embed="rId8"/>
            <a:stretch>
              <a:fillRect/>
            </a:stretch>
          </p:blipFill>
          <p:spPr>
            <a:xfrm>
              <a:off x="952466" y="6285466"/>
              <a:ext cx="435078" cy="354589"/>
            </a:xfrm>
            <a:prstGeom prst="rect">
              <a:avLst/>
            </a:prstGeom>
          </p:spPr>
        </p:pic>
        <p:pic>
          <p:nvPicPr>
            <p:cNvPr id="14" name="Picture 13">
              <a:extLst>
                <a:ext uri="{FF2B5EF4-FFF2-40B4-BE49-F238E27FC236}">
                  <a16:creationId xmlns:a16="http://schemas.microsoft.com/office/drawing/2014/main" id="{13CABD82-D00D-564E-BDF8-BF7968844825}"/>
                </a:ext>
              </a:extLst>
            </p:cNvPr>
            <p:cNvPicPr>
              <a:picLocks noChangeAspect="1"/>
            </p:cNvPicPr>
            <p:nvPr/>
          </p:nvPicPr>
          <p:blipFill>
            <a:blip r:embed="rId9"/>
            <a:stretch>
              <a:fillRect/>
            </a:stretch>
          </p:blipFill>
          <p:spPr>
            <a:xfrm>
              <a:off x="1587839" y="6262995"/>
              <a:ext cx="413343" cy="413343"/>
            </a:xfrm>
            <a:prstGeom prst="rect">
              <a:avLst/>
            </a:prstGeom>
          </p:spPr>
        </p:pic>
        <p:sp>
          <p:nvSpPr>
            <p:cNvPr id="15" name="TextBox 14">
              <a:extLst>
                <a:ext uri="{FF2B5EF4-FFF2-40B4-BE49-F238E27FC236}">
                  <a16:creationId xmlns:a16="http://schemas.microsoft.com/office/drawing/2014/main" id="{E1E40090-0642-1847-9AD1-A9F5A005F876}"/>
                </a:ext>
              </a:extLst>
            </p:cNvPr>
            <p:cNvSpPr txBox="1"/>
            <p:nvPr/>
          </p:nvSpPr>
          <p:spPr>
            <a:xfrm>
              <a:off x="9109166" y="6257340"/>
              <a:ext cx="285381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www.suny.edu</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4FD8D09F-7983-124F-BF82-D07FE4B3E404}"/>
                </a:ext>
              </a:extLst>
            </p:cNvPr>
            <p:cNvPicPr>
              <a:picLocks noChangeAspect="1"/>
            </p:cNvPicPr>
            <p:nvPr/>
          </p:nvPicPr>
          <p:blipFill>
            <a:blip r:embed="rId10"/>
            <a:stretch>
              <a:fillRect/>
            </a:stretch>
          </p:blipFill>
          <p:spPr>
            <a:xfrm>
              <a:off x="295285" y="6261597"/>
              <a:ext cx="413343" cy="416838"/>
            </a:xfrm>
            <a:prstGeom prst="rect">
              <a:avLst/>
            </a:prstGeom>
          </p:spPr>
        </p:pic>
        <p:pic>
          <p:nvPicPr>
            <p:cNvPr id="17" name="Picture 16">
              <a:extLst>
                <a:ext uri="{FF2B5EF4-FFF2-40B4-BE49-F238E27FC236}">
                  <a16:creationId xmlns:a16="http://schemas.microsoft.com/office/drawing/2014/main" id="{36052055-C1D9-344C-BE9B-F4516D4A116A}"/>
                </a:ext>
              </a:extLst>
            </p:cNvPr>
            <p:cNvPicPr>
              <a:picLocks noChangeAspect="1"/>
            </p:cNvPicPr>
            <p:nvPr/>
          </p:nvPicPr>
          <p:blipFill>
            <a:blip r:embed="rId11"/>
            <a:stretch>
              <a:fillRect/>
            </a:stretch>
          </p:blipFill>
          <p:spPr>
            <a:xfrm>
              <a:off x="2253567" y="6271376"/>
              <a:ext cx="543283" cy="382767"/>
            </a:xfrm>
            <a:prstGeom prst="rect">
              <a:avLst/>
            </a:prstGeom>
          </p:spPr>
        </p:pic>
      </p:grpSp>
      <p:pic>
        <p:nvPicPr>
          <p:cNvPr id="18" name="Picture 17">
            <a:extLst>
              <a:ext uri="{FF2B5EF4-FFF2-40B4-BE49-F238E27FC236}">
                <a16:creationId xmlns:a16="http://schemas.microsoft.com/office/drawing/2014/main" id="{55F125BB-7A6F-024A-AC91-FBB581B29B61}"/>
              </a:ext>
            </a:extLst>
          </p:cNvPr>
          <p:cNvPicPr>
            <a:picLocks noChangeAspect="1"/>
          </p:cNvPicPr>
          <p:nvPr/>
        </p:nvPicPr>
        <p:blipFill>
          <a:blip r:embed="rId12"/>
          <a:stretch>
            <a:fillRect/>
          </a:stretch>
        </p:blipFill>
        <p:spPr>
          <a:xfrm>
            <a:off x="359078" y="273553"/>
            <a:ext cx="2096528" cy="1048264"/>
          </a:xfrm>
          <a:prstGeom prst="rect">
            <a:avLst/>
          </a:prstGeom>
        </p:spPr>
      </p:pic>
    </p:spTree>
    <p:extLst>
      <p:ext uri="{BB962C8B-B14F-4D97-AF65-F5344CB8AC3E}">
        <p14:creationId xmlns:p14="http://schemas.microsoft.com/office/powerpoint/2010/main" val="491487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F125BB-7A6F-024A-AC91-FBB581B29B61}"/>
              </a:ext>
            </a:extLst>
          </p:cNvPr>
          <p:cNvPicPr>
            <a:picLocks noChangeAspect="1"/>
          </p:cNvPicPr>
          <p:nvPr/>
        </p:nvPicPr>
        <p:blipFill>
          <a:blip r:embed="rId3"/>
          <a:stretch>
            <a:fillRect/>
          </a:stretch>
        </p:blipFill>
        <p:spPr>
          <a:xfrm>
            <a:off x="359078" y="273553"/>
            <a:ext cx="2096528" cy="1048264"/>
          </a:xfrm>
          <a:prstGeom prst="rect">
            <a:avLst/>
          </a:prstGeom>
        </p:spPr>
      </p:pic>
      <p:grpSp>
        <p:nvGrpSpPr>
          <p:cNvPr id="16" name="Group 15">
            <a:extLst>
              <a:ext uri="{FF2B5EF4-FFF2-40B4-BE49-F238E27FC236}">
                <a16:creationId xmlns:a16="http://schemas.microsoft.com/office/drawing/2014/main" id="{78808365-1322-724C-80D5-32B39E569B8E}"/>
              </a:ext>
            </a:extLst>
          </p:cNvPr>
          <p:cNvGrpSpPr/>
          <p:nvPr/>
        </p:nvGrpSpPr>
        <p:grpSpPr>
          <a:xfrm>
            <a:off x="1" y="6138332"/>
            <a:ext cx="12192000" cy="719667"/>
            <a:chOff x="1" y="6138332"/>
            <a:chExt cx="12192000" cy="719667"/>
          </a:xfrm>
        </p:grpSpPr>
        <p:sp>
          <p:nvSpPr>
            <p:cNvPr id="23" name="Rectangle 22">
              <a:extLst>
                <a:ext uri="{FF2B5EF4-FFF2-40B4-BE49-F238E27FC236}">
                  <a16:creationId xmlns:a16="http://schemas.microsoft.com/office/drawing/2014/main" id="{EB1D310C-CAF7-A24F-B399-50CE9FD15C8A}"/>
                </a:ext>
              </a:extLst>
            </p:cNvPr>
            <p:cNvSpPr/>
            <p:nvPr/>
          </p:nvSpPr>
          <p:spPr>
            <a:xfrm>
              <a:off x="1" y="6138332"/>
              <a:ext cx="12192000" cy="719667"/>
            </a:xfrm>
            <a:prstGeom prst="rect">
              <a:avLst/>
            </a:prstGeom>
            <a:gradFill>
              <a:gsLst>
                <a:gs pos="10000">
                  <a:schemeClr val="accent1">
                    <a:lumMod val="50000"/>
                  </a:schemeClr>
                </a:gs>
                <a:gs pos="100000">
                  <a:srgbClr val="00B0F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1" b="0" i="0" u="none" strike="noStrike" kern="1200" cap="none" spc="0" normalizeH="0" baseline="0" noProof="0" dirty="0">
                <a:ln>
                  <a:noFill/>
                </a:ln>
                <a:solidFill>
                  <a:prstClr val="white"/>
                </a:solidFill>
                <a:effectLst/>
                <a:uLnTx/>
                <a:uFillTx/>
                <a:latin typeface="Source Sans Pro Regular" charset="0"/>
                <a:ea typeface="+mn-ea"/>
                <a:cs typeface="+mn-cs"/>
              </a:endParaRPr>
            </a:p>
          </p:txBody>
        </p:sp>
        <p:pic>
          <p:nvPicPr>
            <p:cNvPr id="24" name="Picture 23" descr="A picture containing object&#10;&#10;Description automatically generated">
              <a:extLst>
                <a:ext uri="{FF2B5EF4-FFF2-40B4-BE49-F238E27FC236}">
                  <a16:creationId xmlns:a16="http://schemas.microsoft.com/office/drawing/2014/main" id="{2F3D8D61-165E-094F-8C12-90165CDFD994}"/>
                </a:ext>
              </a:extLst>
            </p:cNvPr>
            <p:cNvPicPr>
              <a:picLocks noChangeAspect="1"/>
            </p:cNvPicPr>
            <p:nvPr/>
          </p:nvPicPr>
          <p:blipFill rotWithShape="1">
            <a:blip r:embed="rId4"/>
            <a:srcRect t="87161" r="6838" b="2865"/>
            <a:stretch/>
          </p:blipFill>
          <p:spPr>
            <a:xfrm>
              <a:off x="5251011" y="6138332"/>
              <a:ext cx="6940989" cy="719667"/>
            </a:xfrm>
            <a:prstGeom prst="rect">
              <a:avLst/>
            </a:prstGeom>
          </p:spPr>
        </p:pic>
        <p:pic>
          <p:nvPicPr>
            <p:cNvPr id="25" name="Picture 24">
              <a:extLst>
                <a:ext uri="{FF2B5EF4-FFF2-40B4-BE49-F238E27FC236}">
                  <a16:creationId xmlns:a16="http://schemas.microsoft.com/office/drawing/2014/main" id="{5133CE38-6374-9149-AF51-5B8FEF57AA8B}"/>
                </a:ext>
              </a:extLst>
            </p:cNvPr>
            <p:cNvPicPr>
              <a:picLocks noChangeAspect="1"/>
            </p:cNvPicPr>
            <p:nvPr/>
          </p:nvPicPr>
          <p:blipFill>
            <a:blip r:embed="rId5"/>
            <a:stretch>
              <a:fillRect/>
            </a:stretch>
          </p:blipFill>
          <p:spPr>
            <a:xfrm>
              <a:off x="952466" y="6285466"/>
              <a:ext cx="435078" cy="354589"/>
            </a:xfrm>
            <a:prstGeom prst="rect">
              <a:avLst/>
            </a:prstGeom>
          </p:spPr>
        </p:pic>
        <p:pic>
          <p:nvPicPr>
            <p:cNvPr id="26" name="Picture 25">
              <a:extLst>
                <a:ext uri="{FF2B5EF4-FFF2-40B4-BE49-F238E27FC236}">
                  <a16:creationId xmlns:a16="http://schemas.microsoft.com/office/drawing/2014/main" id="{13CABD82-D00D-564E-BDF8-BF7968844825}"/>
                </a:ext>
              </a:extLst>
            </p:cNvPr>
            <p:cNvPicPr>
              <a:picLocks noChangeAspect="1"/>
            </p:cNvPicPr>
            <p:nvPr/>
          </p:nvPicPr>
          <p:blipFill>
            <a:blip r:embed="rId6"/>
            <a:stretch>
              <a:fillRect/>
            </a:stretch>
          </p:blipFill>
          <p:spPr>
            <a:xfrm>
              <a:off x="1587839" y="6262995"/>
              <a:ext cx="413343" cy="413343"/>
            </a:xfrm>
            <a:prstGeom prst="rect">
              <a:avLst/>
            </a:prstGeom>
          </p:spPr>
        </p:pic>
        <p:sp>
          <p:nvSpPr>
            <p:cNvPr id="27" name="TextBox 26">
              <a:extLst>
                <a:ext uri="{FF2B5EF4-FFF2-40B4-BE49-F238E27FC236}">
                  <a16:creationId xmlns:a16="http://schemas.microsoft.com/office/drawing/2014/main" id="{E1E40090-0642-1847-9AD1-A9F5A005F876}"/>
                </a:ext>
              </a:extLst>
            </p:cNvPr>
            <p:cNvSpPr txBox="1"/>
            <p:nvPr/>
          </p:nvSpPr>
          <p:spPr>
            <a:xfrm>
              <a:off x="9109166" y="6257340"/>
              <a:ext cx="285381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www.suny.edu</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4FD8D09F-7983-124F-BF82-D07FE4B3E404}"/>
                </a:ext>
              </a:extLst>
            </p:cNvPr>
            <p:cNvPicPr>
              <a:picLocks noChangeAspect="1"/>
            </p:cNvPicPr>
            <p:nvPr/>
          </p:nvPicPr>
          <p:blipFill>
            <a:blip r:embed="rId7"/>
            <a:stretch>
              <a:fillRect/>
            </a:stretch>
          </p:blipFill>
          <p:spPr>
            <a:xfrm>
              <a:off x="295285" y="6261597"/>
              <a:ext cx="413343" cy="416838"/>
            </a:xfrm>
            <a:prstGeom prst="rect">
              <a:avLst/>
            </a:prstGeom>
          </p:spPr>
        </p:pic>
        <p:pic>
          <p:nvPicPr>
            <p:cNvPr id="29" name="Picture 28">
              <a:extLst>
                <a:ext uri="{FF2B5EF4-FFF2-40B4-BE49-F238E27FC236}">
                  <a16:creationId xmlns:a16="http://schemas.microsoft.com/office/drawing/2014/main" id="{36052055-C1D9-344C-BE9B-F4516D4A116A}"/>
                </a:ext>
              </a:extLst>
            </p:cNvPr>
            <p:cNvPicPr>
              <a:picLocks noChangeAspect="1"/>
            </p:cNvPicPr>
            <p:nvPr/>
          </p:nvPicPr>
          <p:blipFill>
            <a:blip r:embed="rId8"/>
            <a:stretch>
              <a:fillRect/>
            </a:stretch>
          </p:blipFill>
          <p:spPr>
            <a:xfrm>
              <a:off x="2253567" y="6271376"/>
              <a:ext cx="543283" cy="382767"/>
            </a:xfrm>
            <a:prstGeom prst="rect">
              <a:avLst/>
            </a:prstGeom>
          </p:spPr>
        </p:pic>
      </p:grpSp>
      <p:sp>
        <p:nvSpPr>
          <p:cNvPr id="2" name="TextBox 1"/>
          <p:cNvSpPr txBox="1"/>
          <p:nvPr/>
        </p:nvSpPr>
        <p:spPr>
          <a:xfrm>
            <a:off x="837638" y="3201505"/>
            <a:ext cx="10516725" cy="2800767"/>
          </a:xfrm>
          <a:prstGeom prst="rect">
            <a:avLst/>
          </a:prstGeom>
          <a:noFill/>
        </p:spPr>
        <p:txBody>
          <a:bodyPr wrap="none" rtlCol="0">
            <a:spAutoFit/>
          </a:bodyPr>
          <a:lstStyle/>
          <a:p>
            <a:r>
              <a:rPr lang="en-US" sz="1600" dirty="0"/>
              <a:t>Jonathan Brennan, an IT professional 20+ years of experience, currently serves as the Chief Information Officer (</a:t>
            </a:r>
            <a:r>
              <a:rPr lang="en-US" sz="1600" dirty="0" smtClean="0"/>
              <a:t>CIO)</a:t>
            </a:r>
          </a:p>
          <a:p>
            <a:r>
              <a:rPr lang="en-US" sz="1600" dirty="0" smtClean="0"/>
              <a:t>at </a:t>
            </a:r>
            <a:r>
              <a:rPr lang="en-US" sz="1600" dirty="0"/>
              <a:t>Hudson Valley Community College</a:t>
            </a:r>
            <a:r>
              <a:rPr lang="en-US" sz="1600" dirty="0" smtClean="0"/>
              <a:t>.</a:t>
            </a:r>
            <a:r>
              <a:rPr lang="en-US" sz="1600" dirty="0"/>
              <a:t/>
            </a:r>
            <a:br>
              <a:rPr lang="en-US" sz="1600" dirty="0"/>
            </a:br>
            <a:r>
              <a:rPr lang="en-US" sz="1600" dirty="0"/>
              <a:t>Steeped in higher education technology, he previously served for 6 years as CIO at SUNY Delhi, and 4 more as Director </a:t>
            </a:r>
            <a:endParaRPr lang="en-US" sz="1600" dirty="0" smtClean="0"/>
          </a:p>
          <a:p>
            <a:r>
              <a:rPr lang="en-US" sz="1600" dirty="0" smtClean="0"/>
              <a:t>of </a:t>
            </a:r>
            <a:r>
              <a:rPr lang="en-US" sz="1600" dirty="0"/>
              <a:t>IT for The Sage Colleges. He has been very active in several SUNY organizations, having served on the executive boards </a:t>
            </a:r>
            <a:endParaRPr lang="en-US" sz="1600" dirty="0" smtClean="0"/>
          </a:p>
          <a:p>
            <a:r>
              <a:rPr lang="en-US" sz="1600" dirty="0" smtClean="0"/>
              <a:t>of </a:t>
            </a:r>
            <a:r>
              <a:rPr lang="en-US" sz="1600" dirty="0"/>
              <a:t>the SUNY Council of Chief Information Officers and Computing Officers Association. He has authored many published </a:t>
            </a:r>
            <a:endParaRPr lang="en-US" sz="1600" dirty="0" smtClean="0"/>
          </a:p>
          <a:p>
            <a:r>
              <a:rPr lang="en-US" sz="1600" dirty="0" smtClean="0"/>
              <a:t>works </a:t>
            </a:r>
            <a:r>
              <a:rPr lang="en-US" sz="1600" dirty="0"/>
              <a:t>including the EDUCAUSE Top 10 IT issues article for 2016 and 2017, and </a:t>
            </a:r>
            <a:r>
              <a:rPr lang="en-US" sz="1600" dirty="0" smtClean="0"/>
              <a:t>was an </a:t>
            </a:r>
            <a:r>
              <a:rPr lang="en-US" sz="1600" dirty="0"/>
              <a:t>author and panelist for the </a:t>
            </a:r>
            <a:endParaRPr lang="en-US" sz="1600" dirty="0" smtClean="0"/>
          </a:p>
          <a:p>
            <a:r>
              <a:rPr lang="en-US" sz="1600" dirty="0" smtClean="0"/>
              <a:t>2019 </a:t>
            </a:r>
            <a:r>
              <a:rPr lang="en-US" sz="1600" dirty="0"/>
              <a:t>EDUCAUSE/NMC Horizon Report</a:t>
            </a:r>
            <a:r>
              <a:rPr lang="en-US" sz="1600" dirty="0" smtClean="0"/>
              <a:t>.</a:t>
            </a:r>
            <a:r>
              <a:rPr lang="en-US" sz="1600" dirty="0"/>
              <a:t/>
            </a:r>
            <a:br>
              <a:rPr lang="en-US" sz="1600" dirty="0"/>
            </a:br>
            <a:r>
              <a:rPr lang="en-US" sz="1600" dirty="0"/>
              <a:t>Brennan earned a Bachelor of Science in networks and system administration at The Sage Colleges and a Master of </a:t>
            </a:r>
            <a:endParaRPr lang="en-US" sz="1600" dirty="0" smtClean="0"/>
          </a:p>
          <a:p>
            <a:r>
              <a:rPr lang="en-US" sz="1600" dirty="0" smtClean="0"/>
              <a:t>Education </a:t>
            </a:r>
            <a:r>
              <a:rPr lang="en-US" sz="1600" dirty="0"/>
              <a:t>in instructional technology from Post University. He holds technical certificates in Project Management (PMP), </a:t>
            </a:r>
            <a:endParaRPr lang="en-US" sz="1600" dirty="0" smtClean="0"/>
          </a:p>
          <a:p>
            <a:r>
              <a:rPr lang="en-US" sz="1600" dirty="0" smtClean="0"/>
              <a:t>Information </a:t>
            </a:r>
            <a:r>
              <a:rPr lang="en-US" sz="1600" dirty="0"/>
              <a:t>Security (CISSP), and ITIL Foundations. He also holds certificates in Executive Leadership from Cornell University </a:t>
            </a:r>
            <a:endParaRPr lang="en-US" sz="1600" dirty="0" smtClean="0"/>
          </a:p>
          <a:p>
            <a:r>
              <a:rPr lang="en-US" sz="1600" dirty="0" smtClean="0"/>
              <a:t>and </a:t>
            </a:r>
            <a:r>
              <a:rPr lang="en-US" sz="1600" dirty="0"/>
              <a:t>the SUNY Leadership Academy.</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7450" y="918930"/>
            <a:ext cx="1428750" cy="2143125"/>
          </a:xfrm>
          <a:prstGeom prst="rect">
            <a:avLst/>
          </a:prstGeom>
        </p:spPr>
      </p:pic>
    </p:spTree>
    <p:extLst>
      <p:ext uri="{BB962C8B-B14F-4D97-AF65-F5344CB8AC3E}">
        <p14:creationId xmlns:p14="http://schemas.microsoft.com/office/powerpoint/2010/main" val="555756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F125BB-7A6F-024A-AC91-FBB581B29B61}"/>
              </a:ext>
            </a:extLst>
          </p:cNvPr>
          <p:cNvPicPr>
            <a:picLocks noChangeAspect="1"/>
          </p:cNvPicPr>
          <p:nvPr/>
        </p:nvPicPr>
        <p:blipFill>
          <a:blip r:embed="rId3"/>
          <a:stretch>
            <a:fillRect/>
          </a:stretch>
        </p:blipFill>
        <p:spPr>
          <a:xfrm>
            <a:off x="359078" y="273553"/>
            <a:ext cx="2096528" cy="1048264"/>
          </a:xfrm>
          <a:prstGeom prst="rect">
            <a:avLst/>
          </a:prstGeom>
        </p:spPr>
      </p:pic>
      <p:grpSp>
        <p:nvGrpSpPr>
          <p:cNvPr id="16" name="Group 15">
            <a:extLst>
              <a:ext uri="{FF2B5EF4-FFF2-40B4-BE49-F238E27FC236}">
                <a16:creationId xmlns:a16="http://schemas.microsoft.com/office/drawing/2014/main" id="{78808365-1322-724C-80D5-32B39E569B8E}"/>
              </a:ext>
            </a:extLst>
          </p:cNvPr>
          <p:cNvGrpSpPr/>
          <p:nvPr/>
        </p:nvGrpSpPr>
        <p:grpSpPr>
          <a:xfrm>
            <a:off x="1" y="6138332"/>
            <a:ext cx="12192000" cy="719667"/>
            <a:chOff x="1" y="6138332"/>
            <a:chExt cx="12192000" cy="719667"/>
          </a:xfrm>
        </p:grpSpPr>
        <p:sp>
          <p:nvSpPr>
            <p:cNvPr id="23" name="Rectangle 22">
              <a:extLst>
                <a:ext uri="{FF2B5EF4-FFF2-40B4-BE49-F238E27FC236}">
                  <a16:creationId xmlns:a16="http://schemas.microsoft.com/office/drawing/2014/main" id="{EB1D310C-CAF7-A24F-B399-50CE9FD15C8A}"/>
                </a:ext>
              </a:extLst>
            </p:cNvPr>
            <p:cNvSpPr/>
            <p:nvPr/>
          </p:nvSpPr>
          <p:spPr>
            <a:xfrm>
              <a:off x="1" y="6138332"/>
              <a:ext cx="12192000" cy="719667"/>
            </a:xfrm>
            <a:prstGeom prst="rect">
              <a:avLst/>
            </a:prstGeom>
            <a:gradFill>
              <a:gsLst>
                <a:gs pos="10000">
                  <a:schemeClr val="accent1">
                    <a:lumMod val="50000"/>
                  </a:schemeClr>
                </a:gs>
                <a:gs pos="100000">
                  <a:srgbClr val="00B0F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1" b="0" i="0" u="none" strike="noStrike" kern="1200" cap="none" spc="0" normalizeH="0" baseline="0" noProof="0" dirty="0">
                <a:ln>
                  <a:noFill/>
                </a:ln>
                <a:solidFill>
                  <a:prstClr val="white"/>
                </a:solidFill>
                <a:effectLst/>
                <a:uLnTx/>
                <a:uFillTx/>
                <a:latin typeface="Source Sans Pro Regular" charset="0"/>
                <a:ea typeface="+mn-ea"/>
                <a:cs typeface="+mn-cs"/>
              </a:endParaRPr>
            </a:p>
          </p:txBody>
        </p:sp>
        <p:pic>
          <p:nvPicPr>
            <p:cNvPr id="24" name="Picture 23" descr="A picture containing object&#10;&#10;Description automatically generated">
              <a:extLst>
                <a:ext uri="{FF2B5EF4-FFF2-40B4-BE49-F238E27FC236}">
                  <a16:creationId xmlns:a16="http://schemas.microsoft.com/office/drawing/2014/main" id="{2F3D8D61-165E-094F-8C12-90165CDFD994}"/>
                </a:ext>
              </a:extLst>
            </p:cNvPr>
            <p:cNvPicPr>
              <a:picLocks noChangeAspect="1"/>
            </p:cNvPicPr>
            <p:nvPr/>
          </p:nvPicPr>
          <p:blipFill rotWithShape="1">
            <a:blip r:embed="rId4"/>
            <a:srcRect t="87161" r="6838" b="2865"/>
            <a:stretch/>
          </p:blipFill>
          <p:spPr>
            <a:xfrm>
              <a:off x="5251011" y="6138332"/>
              <a:ext cx="6940989" cy="719667"/>
            </a:xfrm>
            <a:prstGeom prst="rect">
              <a:avLst/>
            </a:prstGeom>
          </p:spPr>
        </p:pic>
        <p:pic>
          <p:nvPicPr>
            <p:cNvPr id="25" name="Picture 24">
              <a:extLst>
                <a:ext uri="{FF2B5EF4-FFF2-40B4-BE49-F238E27FC236}">
                  <a16:creationId xmlns:a16="http://schemas.microsoft.com/office/drawing/2014/main" id="{5133CE38-6374-9149-AF51-5B8FEF57AA8B}"/>
                </a:ext>
              </a:extLst>
            </p:cNvPr>
            <p:cNvPicPr>
              <a:picLocks noChangeAspect="1"/>
            </p:cNvPicPr>
            <p:nvPr/>
          </p:nvPicPr>
          <p:blipFill>
            <a:blip r:embed="rId5"/>
            <a:stretch>
              <a:fillRect/>
            </a:stretch>
          </p:blipFill>
          <p:spPr>
            <a:xfrm>
              <a:off x="952466" y="6285466"/>
              <a:ext cx="435078" cy="354589"/>
            </a:xfrm>
            <a:prstGeom prst="rect">
              <a:avLst/>
            </a:prstGeom>
          </p:spPr>
        </p:pic>
        <p:pic>
          <p:nvPicPr>
            <p:cNvPr id="26" name="Picture 25">
              <a:extLst>
                <a:ext uri="{FF2B5EF4-FFF2-40B4-BE49-F238E27FC236}">
                  <a16:creationId xmlns:a16="http://schemas.microsoft.com/office/drawing/2014/main" id="{13CABD82-D00D-564E-BDF8-BF7968844825}"/>
                </a:ext>
              </a:extLst>
            </p:cNvPr>
            <p:cNvPicPr>
              <a:picLocks noChangeAspect="1"/>
            </p:cNvPicPr>
            <p:nvPr/>
          </p:nvPicPr>
          <p:blipFill>
            <a:blip r:embed="rId6"/>
            <a:stretch>
              <a:fillRect/>
            </a:stretch>
          </p:blipFill>
          <p:spPr>
            <a:xfrm>
              <a:off x="1587839" y="6262995"/>
              <a:ext cx="413343" cy="413343"/>
            </a:xfrm>
            <a:prstGeom prst="rect">
              <a:avLst/>
            </a:prstGeom>
          </p:spPr>
        </p:pic>
        <p:sp>
          <p:nvSpPr>
            <p:cNvPr id="27" name="TextBox 26">
              <a:extLst>
                <a:ext uri="{FF2B5EF4-FFF2-40B4-BE49-F238E27FC236}">
                  <a16:creationId xmlns:a16="http://schemas.microsoft.com/office/drawing/2014/main" id="{E1E40090-0642-1847-9AD1-A9F5A005F876}"/>
                </a:ext>
              </a:extLst>
            </p:cNvPr>
            <p:cNvSpPr txBox="1"/>
            <p:nvPr/>
          </p:nvSpPr>
          <p:spPr>
            <a:xfrm>
              <a:off x="9109166" y="6257340"/>
              <a:ext cx="285381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www.suny.edu</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4FD8D09F-7983-124F-BF82-D07FE4B3E404}"/>
                </a:ext>
              </a:extLst>
            </p:cNvPr>
            <p:cNvPicPr>
              <a:picLocks noChangeAspect="1"/>
            </p:cNvPicPr>
            <p:nvPr/>
          </p:nvPicPr>
          <p:blipFill>
            <a:blip r:embed="rId7"/>
            <a:stretch>
              <a:fillRect/>
            </a:stretch>
          </p:blipFill>
          <p:spPr>
            <a:xfrm>
              <a:off x="295285" y="6261597"/>
              <a:ext cx="413343" cy="416838"/>
            </a:xfrm>
            <a:prstGeom prst="rect">
              <a:avLst/>
            </a:prstGeom>
          </p:spPr>
        </p:pic>
        <p:pic>
          <p:nvPicPr>
            <p:cNvPr id="29" name="Picture 28">
              <a:extLst>
                <a:ext uri="{FF2B5EF4-FFF2-40B4-BE49-F238E27FC236}">
                  <a16:creationId xmlns:a16="http://schemas.microsoft.com/office/drawing/2014/main" id="{36052055-C1D9-344C-BE9B-F4516D4A116A}"/>
                </a:ext>
              </a:extLst>
            </p:cNvPr>
            <p:cNvPicPr>
              <a:picLocks noChangeAspect="1"/>
            </p:cNvPicPr>
            <p:nvPr/>
          </p:nvPicPr>
          <p:blipFill>
            <a:blip r:embed="rId8"/>
            <a:stretch>
              <a:fillRect/>
            </a:stretch>
          </p:blipFill>
          <p:spPr>
            <a:xfrm>
              <a:off x="2253567" y="6271376"/>
              <a:ext cx="543283" cy="382767"/>
            </a:xfrm>
            <a:prstGeom prst="rect">
              <a:avLst/>
            </a:prstGeom>
          </p:spPr>
        </p:pic>
      </p:grpSp>
      <p:sp>
        <p:nvSpPr>
          <p:cNvPr id="2" name="TextBox 1"/>
          <p:cNvSpPr txBox="1"/>
          <p:nvPr/>
        </p:nvSpPr>
        <p:spPr>
          <a:xfrm>
            <a:off x="526002" y="4096143"/>
            <a:ext cx="11436977" cy="1569660"/>
          </a:xfrm>
          <a:prstGeom prst="rect">
            <a:avLst/>
          </a:prstGeom>
          <a:noFill/>
        </p:spPr>
        <p:txBody>
          <a:bodyPr wrap="none" rtlCol="0">
            <a:spAutoFit/>
          </a:bodyPr>
          <a:lstStyle/>
          <a:p>
            <a:r>
              <a:rPr lang="en-US" sz="1600" dirty="0"/>
              <a:t>Romeyn Prescott is a northern New York native who worked for SUNY Potsdam for over 23 years and has experience in almost all areas </a:t>
            </a:r>
            <a:endParaRPr lang="en-US" sz="1600" dirty="0" smtClean="0"/>
          </a:p>
          <a:p>
            <a:r>
              <a:rPr lang="en-US" sz="1600" dirty="0" smtClean="0"/>
              <a:t>of </a:t>
            </a:r>
            <a:r>
              <a:rPr lang="en-US" sz="1600" dirty="0"/>
              <a:t>I.T. administration and support with focus on Academic Computing issues, including a year and a half as Acting CIO.  He very recently </a:t>
            </a:r>
            <a:endParaRPr lang="en-US" sz="1600" dirty="0" smtClean="0"/>
          </a:p>
          <a:p>
            <a:r>
              <a:rPr lang="en-US" sz="1600" dirty="0" smtClean="0"/>
              <a:t>accepted </a:t>
            </a:r>
            <a:r>
              <a:rPr lang="en-US" sz="1600" dirty="0"/>
              <a:t>a position with ITEC and has joined their team of Service Delivery Managers.  He is secretary of the Rotary Club of Potsdam, </a:t>
            </a:r>
            <a:endParaRPr lang="en-US" sz="1600" dirty="0" smtClean="0"/>
          </a:p>
          <a:p>
            <a:r>
              <a:rPr lang="en-US" sz="1600" dirty="0" smtClean="0"/>
              <a:t>and </a:t>
            </a:r>
            <a:r>
              <a:rPr lang="en-US" sz="1600" dirty="0"/>
              <a:t>President of the SUNY Potsdam Alumni Association Board of Trustees. </a:t>
            </a:r>
            <a:endParaRPr lang="en-US" sz="1600" dirty="0" smtClean="0"/>
          </a:p>
          <a:p>
            <a:endParaRPr lang="en-US" sz="1600" dirty="0"/>
          </a:p>
          <a:p>
            <a:r>
              <a:rPr lang="en-US" sz="1600" dirty="0" smtClean="0"/>
              <a:t>You can contact Romeyn </a:t>
            </a:r>
            <a:r>
              <a:rPr lang="en-US" sz="1600" dirty="0"/>
              <a:t>via email at: </a:t>
            </a:r>
            <a:r>
              <a:rPr lang="en-US" sz="1600" dirty="0" smtClean="0">
                <a:hlinkClick r:id="rId9"/>
              </a:rPr>
              <a:t>Romeyn.Prescott@itec.suny.edu</a:t>
            </a:r>
            <a:endParaRPr lang="en-US" sz="1600" dirty="0" smtClean="0"/>
          </a:p>
        </p:txBody>
      </p:sp>
      <p:pic>
        <p:nvPicPr>
          <p:cNvPr id="4" name="Picture 3"/>
          <p:cNvPicPr>
            <a:picLocks noChangeAspect="1"/>
          </p:cNvPicPr>
          <p:nvPr/>
        </p:nvPicPr>
        <p:blipFill>
          <a:blip r:embed="rId10"/>
          <a:stretch>
            <a:fillRect/>
          </a:stretch>
        </p:blipFill>
        <p:spPr>
          <a:xfrm>
            <a:off x="-4933949" y="-11277600"/>
            <a:ext cx="3308985" cy="4411980"/>
          </a:xfrm>
          <a:prstGeom prst="rect">
            <a:avLst/>
          </a:prstGeom>
        </p:spPr>
      </p:pic>
      <p:pic>
        <p:nvPicPr>
          <p:cNvPr id="5" name="Picture 4"/>
          <p:cNvPicPr>
            <a:picLocks noChangeAspect="1"/>
          </p:cNvPicPr>
          <p:nvPr/>
        </p:nvPicPr>
        <p:blipFill>
          <a:blip r:embed="rId10"/>
          <a:stretch>
            <a:fillRect/>
          </a:stretch>
        </p:blipFill>
        <p:spPr>
          <a:xfrm>
            <a:off x="4817386" y="723995"/>
            <a:ext cx="2347781" cy="3130375"/>
          </a:xfrm>
          <a:prstGeom prst="rect">
            <a:avLst/>
          </a:prstGeom>
        </p:spPr>
      </p:pic>
    </p:spTree>
    <p:extLst>
      <p:ext uri="{BB962C8B-B14F-4D97-AF65-F5344CB8AC3E}">
        <p14:creationId xmlns:p14="http://schemas.microsoft.com/office/powerpoint/2010/main" val="3719748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F125BB-7A6F-024A-AC91-FBB581B29B61}"/>
              </a:ext>
            </a:extLst>
          </p:cNvPr>
          <p:cNvPicPr>
            <a:picLocks noChangeAspect="1"/>
          </p:cNvPicPr>
          <p:nvPr/>
        </p:nvPicPr>
        <p:blipFill>
          <a:blip r:embed="rId3"/>
          <a:stretch>
            <a:fillRect/>
          </a:stretch>
        </p:blipFill>
        <p:spPr>
          <a:xfrm>
            <a:off x="359078" y="273553"/>
            <a:ext cx="2096528" cy="1048264"/>
          </a:xfrm>
          <a:prstGeom prst="rect">
            <a:avLst/>
          </a:prstGeom>
        </p:spPr>
      </p:pic>
      <p:grpSp>
        <p:nvGrpSpPr>
          <p:cNvPr id="16" name="Group 15">
            <a:extLst>
              <a:ext uri="{FF2B5EF4-FFF2-40B4-BE49-F238E27FC236}">
                <a16:creationId xmlns:a16="http://schemas.microsoft.com/office/drawing/2014/main" id="{78808365-1322-724C-80D5-32B39E569B8E}"/>
              </a:ext>
            </a:extLst>
          </p:cNvPr>
          <p:cNvGrpSpPr/>
          <p:nvPr/>
        </p:nvGrpSpPr>
        <p:grpSpPr>
          <a:xfrm>
            <a:off x="1" y="6138332"/>
            <a:ext cx="12192000" cy="719667"/>
            <a:chOff x="1" y="6138332"/>
            <a:chExt cx="12192000" cy="719667"/>
          </a:xfrm>
        </p:grpSpPr>
        <p:sp>
          <p:nvSpPr>
            <p:cNvPr id="23" name="Rectangle 22">
              <a:extLst>
                <a:ext uri="{FF2B5EF4-FFF2-40B4-BE49-F238E27FC236}">
                  <a16:creationId xmlns:a16="http://schemas.microsoft.com/office/drawing/2014/main" id="{EB1D310C-CAF7-A24F-B399-50CE9FD15C8A}"/>
                </a:ext>
              </a:extLst>
            </p:cNvPr>
            <p:cNvSpPr/>
            <p:nvPr/>
          </p:nvSpPr>
          <p:spPr>
            <a:xfrm>
              <a:off x="1" y="6138332"/>
              <a:ext cx="12192000" cy="719667"/>
            </a:xfrm>
            <a:prstGeom prst="rect">
              <a:avLst/>
            </a:prstGeom>
            <a:gradFill>
              <a:gsLst>
                <a:gs pos="10000">
                  <a:schemeClr val="accent1">
                    <a:lumMod val="50000"/>
                  </a:schemeClr>
                </a:gs>
                <a:gs pos="100000">
                  <a:srgbClr val="00B0F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1" b="0" i="0" u="none" strike="noStrike" kern="1200" cap="none" spc="0" normalizeH="0" baseline="0" noProof="0" dirty="0">
                <a:ln>
                  <a:noFill/>
                </a:ln>
                <a:solidFill>
                  <a:prstClr val="white"/>
                </a:solidFill>
                <a:effectLst/>
                <a:uLnTx/>
                <a:uFillTx/>
                <a:latin typeface="Source Sans Pro Regular" charset="0"/>
                <a:ea typeface="+mn-ea"/>
                <a:cs typeface="+mn-cs"/>
              </a:endParaRPr>
            </a:p>
          </p:txBody>
        </p:sp>
        <p:pic>
          <p:nvPicPr>
            <p:cNvPr id="24" name="Picture 23" descr="A picture containing object&#10;&#10;Description automatically generated">
              <a:extLst>
                <a:ext uri="{FF2B5EF4-FFF2-40B4-BE49-F238E27FC236}">
                  <a16:creationId xmlns:a16="http://schemas.microsoft.com/office/drawing/2014/main" id="{2F3D8D61-165E-094F-8C12-90165CDFD994}"/>
                </a:ext>
              </a:extLst>
            </p:cNvPr>
            <p:cNvPicPr>
              <a:picLocks noChangeAspect="1"/>
            </p:cNvPicPr>
            <p:nvPr/>
          </p:nvPicPr>
          <p:blipFill rotWithShape="1">
            <a:blip r:embed="rId4"/>
            <a:srcRect t="87161" r="6838" b="2865"/>
            <a:stretch/>
          </p:blipFill>
          <p:spPr>
            <a:xfrm>
              <a:off x="5251011" y="6138332"/>
              <a:ext cx="6940989" cy="719667"/>
            </a:xfrm>
            <a:prstGeom prst="rect">
              <a:avLst/>
            </a:prstGeom>
          </p:spPr>
        </p:pic>
        <p:pic>
          <p:nvPicPr>
            <p:cNvPr id="25" name="Picture 24">
              <a:extLst>
                <a:ext uri="{FF2B5EF4-FFF2-40B4-BE49-F238E27FC236}">
                  <a16:creationId xmlns:a16="http://schemas.microsoft.com/office/drawing/2014/main" id="{5133CE38-6374-9149-AF51-5B8FEF57AA8B}"/>
                </a:ext>
              </a:extLst>
            </p:cNvPr>
            <p:cNvPicPr>
              <a:picLocks noChangeAspect="1"/>
            </p:cNvPicPr>
            <p:nvPr/>
          </p:nvPicPr>
          <p:blipFill>
            <a:blip r:embed="rId5"/>
            <a:stretch>
              <a:fillRect/>
            </a:stretch>
          </p:blipFill>
          <p:spPr>
            <a:xfrm>
              <a:off x="952466" y="6285466"/>
              <a:ext cx="435078" cy="354589"/>
            </a:xfrm>
            <a:prstGeom prst="rect">
              <a:avLst/>
            </a:prstGeom>
          </p:spPr>
        </p:pic>
        <p:pic>
          <p:nvPicPr>
            <p:cNvPr id="26" name="Picture 25">
              <a:extLst>
                <a:ext uri="{FF2B5EF4-FFF2-40B4-BE49-F238E27FC236}">
                  <a16:creationId xmlns:a16="http://schemas.microsoft.com/office/drawing/2014/main" id="{13CABD82-D00D-564E-BDF8-BF7968844825}"/>
                </a:ext>
              </a:extLst>
            </p:cNvPr>
            <p:cNvPicPr>
              <a:picLocks noChangeAspect="1"/>
            </p:cNvPicPr>
            <p:nvPr/>
          </p:nvPicPr>
          <p:blipFill>
            <a:blip r:embed="rId6"/>
            <a:stretch>
              <a:fillRect/>
            </a:stretch>
          </p:blipFill>
          <p:spPr>
            <a:xfrm>
              <a:off x="1587839" y="6262995"/>
              <a:ext cx="413343" cy="413343"/>
            </a:xfrm>
            <a:prstGeom prst="rect">
              <a:avLst/>
            </a:prstGeom>
          </p:spPr>
        </p:pic>
        <p:sp>
          <p:nvSpPr>
            <p:cNvPr id="27" name="TextBox 26">
              <a:extLst>
                <a:ext uri="{FF2B5EF4-FFF2-40B4-BE49-F238E27FC236}">
                  <a16:creationId xmlns:a16="http://schemas.microsoft.com/office/drawing/2014/main" id="{E1E40090-0642-1847-9AD1-A9F5A005F876}"/>
                </a:ext>
              </a:extLst>
            </p:cNvPr>
            <p:cNvSpPr txBox="1"/>
            <p:nvPr/>
          </p:nvSpPr>
          <p:spPr>
            <a:xfrm>
              <a:off x="9109166" y="6257340"/>
              <a:ext cx="285381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www.suny.edu</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4FD8D09F-7983-124F-BF82-D07FE4B3E404}"/>
                </a:ext>
              </a:extLst>
            </p:cNvPr>
            <p:cNvPicPr>
              <a:picLocks noChangeAspect="1"/>
            </p:cNvPicPr>
            <p:nvPr/>
          </p:nvPicPr>
          <p:blipFill>
            <a:blip r:embed="rId7"/>
            <a:stretch>
              <a:fillRect/>
            </a:stretch>
          </p:blipFill>
          <p:spPr>
            <a:xfrm>
              <a:off x="295285" y="6261597"/>
              <a:ext cx="413343" cy="416838"/>
            </a:xfrm>
            <a:prstGeom prst="rect">
              <a:avLst/>
            </a:prstGeom>
          </p:spPr>
        </p:pic>
        <p:pic>
          <p:nvPicPr>
            <p:cNvPr id="29" name="Picture 28">
              <a:extLst>
                <a:ext uri="{FF2B5EF4-FFF2-40B4-BE49-F238E27FC236}">
                  <a16:creationId xmlns:a16="http://schemas.microsoft.com/office/drawing/2014/main" id="{36052055-C1D9-344C-BE9B-F4516D4A116A}"/>
                </a:ext>
              </a:extLst>
            </p:cNvPr>
            <p:cNvPicPr>
              <a:picLocks noChangeAspect="1"/>
            </p:cNvPicPr>
            <p:nvPr/>
          </p:nvPicPr>
          <p:blipFill>
            <a:blip r:embed="rId8"/>
            <a:stretch>
              <a:fillRect/>
            </a:stretch>
          </p:blipFill>
          <p:spPr>
            <a:xfrm>
              <a:off x="2253567" y="6271376"/>
              <a:ext cx="543283" cy="382767"/>
            </a:xfrm>
            <a:prstGeom prst="rect">
              <a:avLst/>
            </a:prstGeom>
          </p:spPr>
        </p:pic>
      </p:grpSp>
      <p:sp>
        <p:nvSpPr>
          <p:cNvPr id="2" name="TextBox 1"/>
          <p:cNvSpPr txBox="1"/>
          <p:nvPr/>
        </p:nvSpPr>
        <p:spPr>
          <a:xfrm>
            <a:off x="961871" y="3613264"/>
            <a:ext cx="10268260" cy="1815882"/>
          </a:xfrm>
          <a:prstGeom prst="rect">
            <a:avLst/>
          </a:prstGeom>
          <a:noFill/>
        </p:spPr>
        <p:txBody>
          <a:bodyPr wrap="none" rtlCol="0">
            <a:spAutoFit/>
          </a:bodyPr>
          <a:lstStyle/>
          <a:p>
            <a:r>
              <a:rPr lang="en-US" sz="1600" dirty="0" smtClean="0"/>
              <a:t>Zachary Jones earned his </a:t>
            </a:r>
            <a:r>
              <a:rPr lang="en-US" sz="1600" dirty="0"/>
              <a:t>PMP certification in May of 2019 while </a:t>
            </a:r>
            <a:r>
              <a:rPr lang="en-US" sz="1600" dirty="0" smtClean="0"/>
              <a:t>he was </a:t>
            </a:r>
            <a:r>
              <a:rPr lang="en-US" sz="1600" dirty="0"/>
              <a:t>working at Auburn University as a Project </a:t>
            </a:r>
            <a:endParaRPr lang="en-US" sz="1600" dirty="0" smtClean="0"/>
          </a:p>
          <a:p>
            <a:r>
              <a:rPr lang="en-US" sz="1600" dirty="0" smtClean="0"/>
              <a:t>Manager </a:t>
            </a:r>
            <a:r>
              <a:rPr lang="en-US" sz="1600" dirty="0"/>
              <a:t>for IT infrastructure projects. </a:t>
            </a:r>
            <a:r>
              <a:rPr lang="en-US" sz="1600" dirty="0" smtClean="0"/>
              <a:t>He returned </a:t>
            </a:r>
            <a:r>
              <a:rPr lang="en-US" sz="1600" dirty="0"/>
              <a:t>to Binghamton in Sept. 2019 to become the </a:t>
            </a:r>
            <a:r>
              <a:rPr lang="en-US" sz="1600" dirty="0" smtClean="0"/>
              <a:t>Assistant </a:t>
            </a:r>
            <a:r>
              <a:rPr lang="en-US" sz="1600" dirty="0"/>
              <a:t>Director of </a:t>
            </a:r>
            <a:endParaRPr lang="en-US" sz="1600" dirty="0" smtClean="0"/>
          </a:p>
          <a:p>
            <a:r>
              <a:rPr lang="en-US" sz="1600" dirty="0" smtClean="0"/>
              <a:t>Telecommunications</a:t>
            </a:r>
            <a:r>
              <a:rPr lang="en-US" sz="1600" dirty="0"/>
              <a:t>. Before working at Auburn, </a:t>
            </a:r>
            <a:r>
              <a:rPr lang="en-US" sz="1600" dirty="0" smtClean="0"/>
              <a:t>he was </a:t>
            </a:r>
            <a:r>
              <a:rPr lang="en-US" sz="1600" dirty="0"/>
              <a:t>a Project &amp; Budget Manager at Binghamton university for </a:t>
            </a:r>
            <a:endParaRPr lang="en-US" sz="1600" dirty="0" smtClean="0"/>
          </a:p>
          <a:p>
            <a:r>
              <a:rPr lang="en-US" sz="1600" dirty="0" smtClean="0"/>
              <a:t>several</a:t>
            </a:r>
            <a:r>
              <a:rPr lang="en-US" sz="1600" dirty="0"/>
              <a:t> years.  </a:t>
            </a:r>
            <a:r>
              <a:rPr lang="en-US" sz="1600" dirty="0" smtClean="0"/>
              <a:t>Zachary holds his RCDD </a:t>
            </a:r>
            <a:r>
              <a:rPr lang="en-US" sz="1600" dirty="0"/>
              <a:t>from BICSI in IT </a:t>
            </a:r>
            <a:r>
              <a:rPr lang="en-US" sz="1600" dirty="0" smtClean="0"/>
              <a:t>Infrastructure</a:t>
            </a:r>
            <a:r>
              <a:rPr lang="en-US" sz="1600" dirty="0"/>
              <a:t> </a:t>
            </a:r>
            <a:r>
              <a:rPr lang="en-US" sz="1600" dirty="0" smtClean="0"/>
              <a:t>Design</a:t>
            </a:r>
            <a:r>
              <a:rPr lang="en-US" sz="1600" dirty="0"/>
              <a:t>, and </a:t>
            </a:r>
            <a:r>
              <a:rPr lang="en-US" sz="1600" dirty="0" smtClean="0"/>
              <a:t>is the </a:t>
            </a:r>
            <a:r>
              <a:rPr lang="en-US" sz="1600" dirty="0"/>
              <a:t>Director of Communications </a:t>
            </a:r>
            <a:endParaRPr lang="en-US" sz="1600" dirty="0" smtClean="0"/>
          </a:p>
          <a:p>
            <a:r>
              <a:rPr lang="en-US" sz="1600" dirty="0" smtClean="0"/>
              <a:t>for </a:t>
            </a:r>
            <a:r>
              <a:rPr lang="en-US" sz="1600" dirty="0"/>
              <a:t>the Binghamton PMI regional </a:t>
            </a:r>
            <a:r>
              <a:rPr lang="en-US" sz="1600" dirty="0" smtClean="0"/>
              <a:t>chapter. He also holds a master's </a:t>
            </a:r>
            <a:r>
              <a:rPr lang="en-US" sz="1600" dirty="0"/>
              <a:t>in Public Administration from Binghamton </a:t>
            </a:r>
            <a:r>
              <a:rPr lang="en-US" sz="1600" dirty="0" smtClean="0"/>
              <a:t>University.</a:t>
            </a:r>
          </a:p>
          <a:p>
            <a:endParaRPr lang="en-US" sz="1600" dirty="0"/>
          </a:p>
          <a:p>
            <a:r>
              <a:rPr lang="en-US" sz="1600" dirty="0"/>
              <a:t>You can contact </a:t>
            </a:r>
            <a:r>
              <a:rPr lang="en-US" sz="1600" dirty="0" smtClean="0"/>
              <a:t>Zachary </a:t>
            </a:r>
            <a:r>
              <a:rPr lang="en-US" sz="1600" dirty="0"/>
              <a:t>via email at: </a:t>
            </a:r>
            <a:r>
              <a:rPr lang="en-US" sz="1600" dirty="0" smtClean="0">
                <a:hlinkClick r:id="rId9"/>
              </a:rPr>
              <a:t>zjones@binghamton.edu</a:t>
            </a:r>
            <a:endParaRPr lang="en-US" sz="1600" dirty="0" smtClean="0"/>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6010" y="1026367"/>
            <a:ext cx="1552111" cy="2440250"/>
          </a:xfrm>
          <a:prstGeom prst="rect">
            <a:avLst/>
          </a:prstGeom>
        </p:spPr>
      </p:pic>
    </p:spTree>
    <p:extLst>
      <p:ext uri="{BB962C8B-B14F-4D97-AF65-F5344CB8AC3E}">
        <p14:creationId xmlns:p14="http://schemas.microsoft.com/office/powerpoint/2010/main" val="480793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F125BB-7A6F-024A-AC91-FBB581B29B61}"/>
              </a:ext>
            </a:extLst>
          </p:cNvPr>
          <p:cNvPicPr>
            <a:picLocks noChangeAspect="1"/>
          </p:cNvPicPr>
          <p:nvPr/>
        </p:nvPicPr>
        <p:blipFill>
          <a:blip r:embed="rId3"/>
          <a:stretch>
            <a:fillRect/>
          </a:stretch>
        </p:blipFill>
        <p:spPr>
          <a:xfrm>
            <a:off x="359078" y="273553"/>
            <a:ext cx="2096528" cy="1048264"/>
          </a:xfrm>
          <a:prstGeom prst="rect">
            <a:avLst/>
          </a:prstGeom>
        </p:spPr>
      </p:pic>
      <p:grpSp>
        <p:nvGrpSpPr>
          <p:cNvPr id="16" name="Group 15">
            <a:extLst>
              <a:ext uri="{FF2B5EF4-FFF2-40B4-BE49-F238E27FC236}">
                <a16:creationId xmlns:a16="http://schemas.microsoft.com/office/drawing/2014/main" id="{78808365-1322-724C-80D5-32B39E569B8E}"/>
              </a:ext>
            </a:extLst>
          </p:cNvPr>
          <p:cNvGrpSpPr/>
          <p:nvPr/>
        </p:nvGrpSpPr>
        <p:grpSpPr>
          <a:xfrm>
            <a:off x="1" y="6138332"/>
            <a:ext cx="12192000" cy="719667"/>
            <a:chOff x="1" y="6138332"/>
            <a:chExt cx="12192000" cy="719667"/>
          </a:xfrm>
        </p:grpSpPr>
        <p:sp>
          <p:nvSpPr>
            <p:cNvPr id="23" name="Rectangle 22">
              <a:extLst>
                <a:ext uri="{FF2B5EF4-FFF2-40B4-BE49-F238E27FC236}">
                  <a16:creationId xmlns:a16="http://schemas.microsoft.com/office/drawing/2014/main" id="{EB1D310C-CAF7-A24F-B399-50CE9FD15C8A}"/>
                </a:ext>
              </a:extLst>
            </p:cNvPr>
            <p:cNvSpPr/>
            <p:nvPr/>
          </p:nvSpPr>
          <p:spPr>
            <a:xfrm>
              <a:off x="1" y="6138332"/>
              <a:ext cx="12192000" cy="719667"/>
            </a:xfrm>
            <a:prstGeom prst="rect">
              <a:avLst/>
            </a:prstGeom>
            <a:gradFill>
              <a:gsLst>
                <a:gs pos="10000">
                  <a:schemeClr val="accent1">
                    <a:lumMod val="50000"/>
                  </a:schemeClr>
                </a:gs>
                <a:gs pos="100000">
                  <a:srgbClr val="00B0F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1" b="0" i="0" u="none" strike="noStrike" kern="1200" cap="none" spc="0" normalizeH="0" baseline="0" noProof="0" dirty="0">
                <a:ln>
                  <a:noFill/>
                </a:ln>
                <a:solidFill>
                  <a:prstClr val="white"/>
                </a:solidFill>
                <a:effectLst/>
                <a:uLnTx/>
                <a:uFillTx/>
                <a:latin typeface="Source Sans Pro Regular" charset="0"/>
                <a:ea typeface="+mn-ea"/>
                <a:cs typeface="+mn-cs"/>
              </a:endParaRPr>
            </a:p>
          </p:txBody>
        </p:sp>
        <p:pic>
          <p:nvPicPr>
            <p:cNvPr id="24" name="Picture 23" descr="A picture containing object&#10;&#10;Description automatically generated">
              <a:extLst>
                <a:ext uri="{FF2B5EF4-FFF2-40B4-BE49-F238E27FC236}">
                  <a16:creationId xmlns:a16="http://schemas.microsoft.com/office/drawing/2014/main" id="{2F3D8D61-165E-094F-8C12-90165CDFD994}"/>
                </a:ext>
              </a:extLst>
            </p:cNvPr>
            <p:cNvPicPr>
              <a:picLocks noChangeAspect="1"/>
            </p:cNvPicPr>
            <p:nvPr/>
          </p:nvPicPr>
          <p:blipFill rotWithShape="1">
            <a:blip r:embed="rId4"/>
            <a:srcRect t="87161" r="6838" b="2865"/>
            <a:stretch/>
          </p:blipFill>
          <p:spPr>
            <a:xfrm>
              <a:off x="5251011" y="6138332"/>
              <a:ext cx="6940989" cy="719667"/>
            </a:xfrm>
            <a:prstGeom prst="rect">
              <a:avLst/>
            </a:prstGeom>
          </p:spPr>
        </p:pic>
        <p:pic>
          <p:nvPicPr>
            <p:cNvPr id="25" name="Picture 24">
              <a:extLst>
                <a:ext uri="{FF2B5EF4-FFF2-40B4-BE49-F238E27FC236}">
                  <a16:creationId xmlns:a16="http://schemas.microsoft.com/office/drawing/2014/main" id="{5133CE38-6374-9149-AF51-5B8FEF57AA8B}"/>
                </a:ext>
              </a:extLst>
            </p:cNvPr>
            <p:cNvPicPr>
              <a:picLocks noChangeAspect="1"/>
            </p:cNvPicPr>
            <p:nvPr/>
          </p:nvPicPr>
          <p:blipFill>
            <a:blip r:embed="rId5"/>
            <a:stretch>
              <a:fillRect/>
            </a:stretch>
          </p:blipFill>
          <p:spPr>
            <a:xfrm>
              <a:off x="952466" y="6285466"/>
              <a:ext cx="435078" cy="354589"/>
            </a:xfrm>
            <a:prstGeom prst="rect">
              <a:avLst/>
            </a:prstGeom>
          </p:spPr>
        </p:pic>
        <p:pic>
          <p:nvPicPr>
            <p:cNvPr id="26" name="Picture 25">
              <a:extLst>
                <a:ext uri="{FF2B5EF4-FFF2-40B4-BE49-F238E27FC236}">
                  <a16:creationId xmlns:a16="http://schemas.microsoft.com/office/drawing/2014/main" id="{13CABD82-D00D-564E-BDF8-BF7968844825}"/>
                </a:ext>
              </a:extLst>
            </p:cNvPr>
            <p:cNvPicPr>
              <a:picLocks noChangeAspect="1"/>
            </p:cNvPicPr>
            <p:nvPr/>
          </p:nvPicPr>
          <p:blipFill>
            <a:blip r:embed="rId6"/>
            <a:stretch>
              <a:fillRect/>
            </a:stretch>
          </p:blipFill>
          <p:spPr>
            <a:xfrm>
              <a:off x="1587839" y="6262995"/>
              <a:ext cx="413343" cy="413343"/>
            </a:xfrm>
            <a:prstGeom prst="rect">
              <a:avLst/>
            </a:prstGeom>
          </p:spPr>
        </p:pic>
        <p:sp>
          <p:nvSpPr>
            <p:cNvPr id="27" name="TextBox 26">
              <a:extLst>
                <a:ext uri="{FF2B5EF4-FFF2-40B4-BE49-F238E27FC236}">
                  <a16:creationId xmlns:a16="http://schemas.microsoft.com/office/drawing/2014/main" id="{E1E40090-0642-1847-9AD1-A9F5A005F876}"/>
                </a:ext>
              </a:extLst>
            </p:cNvPr>
            <p:cNvSpPr txBox="1"/>
            <p:nvPr/>
          </p:nvSpPr>
          <p:spPr>
            <a:xfrm>
              <a:off x="9109166" y="6257340"/>
              <a:ext cx="285381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www.suny.edu</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4FD8D09F-7983-124F-BF82-D07FE4B3E404}"/>
                </a:ext>
              </a:extLst>
            </p:cNvPr>
            <p:cNvPicPr>
              <a:picLocks noChangeAspect="1"/>
            </p:cNvPicPr>
            <p:nvPr/>
          </p:nvPicPr>
          <p:blipFill>
            <a:blip r:embed="rId7"/>
            <a:stretch>
              <a:fillRect/>
            </a:stretch>
          </p:blipFill>
          <p:spPr>
            <a:xfrm>
              <a:off x="295285" y="6261597"/>
              <a:ext cx="413343" cy="416838"/>
            </a:xfrm>
            <a:prstGeom prst="rect">
              <a:avLst/>
            </a:prstGeom>
          </p:spPr>
        </p:pic>
        <p:pic>
          <p:nvPicPr>
            <p:cNvPr id="29" name="Picture 28">
              <a:extLst>
                <a:ext uri="{FF2B5EF4-FFF2-40B4-BE49-F238E27FC236}">
                  <a16:creationId xmlns:a16="http://schemas.microsoft.com/office/drawing/2014/main" id="{36052055-C1D9-344C-BE9B-F4516D4A116A}"/>
                </a:ext>
              </a:extLst>
            </p:cNvPr>
            <p:cNvPicPr>
              <a:picLocks noChangeAspect="1"/>
            </p:cNvPicPr>
            <p:nvPr/>
          </p:nvPicPr>
          <p:blipFill>
            <a:blip r:embed="rId8"/>
            <a:stretch>
              <a:fillRect/>
            </a:stretch>
          </p:blipFill>
          <p:spPr>
            <a:xfrm>
              <a:off x="2253567" y="6271376"/>
              <a:ext cx="543283" cy="382767"/>
            </a:xfrm>
            <a:prstGeom prst="rect">
              <a:avLst/>
            </a:prstGeom>
          </p:spPr>
        </p:pic>
      </p:grpSp>
      <p:sp>
        <p:nvSpPr>
          <p:cNvPr id="2" name="TextBox 1"/>
          <p:cNvSpPr txBox="1"/>
          <p:nvPr/>
        </p:nvSpPr>
        <p:spPr>
          <a:xfrm>
            <a:off x="247383" y="3983261"/>
            <a:ext cx="11944617" cy="1569660"/>
          </a:xfrm>
          <a:prstGeom prst="rect">
            <a:avLst/>
          </a:prstGeom>
          <a:noFill/>
        </p:spPr>
        <p:txBody>
          <a:bodyPr wrap="none" rtlCol="0">
            <a:spAutoFit/>
          </a:bodyPr>
          <a:lstStyle/>
          <a:p>
            <a:r>
              <a:rPr lang="en-US" sz="1600" dirty="0" smtClean="0"/>
              <a:t>Deb </a:t>
            </a:r>
            <a:r>
              <a:rPr lang="en-US" sz="1600" dirty="0" err="1"/>
              <a:t>McClenon</a:t>
            </a:r>
            <a:r>
              <a:rPr lang="en-US" sz="1600" dirty="0"/>
              <a:t> </a:t>
            </a:r>
            <a:r>
              <a:rPr lang="en-US" sz="1600" dirty="0" smtClean="0"/>
              <a:t>joined </a:t>
            </a:r>
            <a:r>
              <a:rPr lang="en-US" sz="1600" dirty="0"/>
              <a:t>the SUNY community in 1998 serving at both the SUNY Oneonta and University at Albany campuses and </a:t>
            </a:r>
            <a:endParaRPr lang="en-US" sz="1600" dirty="0" smtClean="0"/>
          </a:p>
          <a:p>
            <a:r>
              <a:rPr lang="en-US" sz="1600" dirty="0" smtClean="0"/>
              <a:t>playing </a:t>
            </a:r>
            <a:r>
              <a:rPr lang="en-US" sz="1600" dirty="0"/>
              <a:t>many roles.  Today </a:t>
            </a:r>
            <a:r>
              <a:rPr lang="en-US" sz="1600" dirty="0" smtClean="0"/>
              <a:t>Deb leads </a:t>
            </a:r>
            <a:r>
              <a:rPr lang="en-US" sz="1600" dirty="0"/>
              <a:t>an exceptional team of </a:t>
            </a:r>
            <a:r>
              <a:rPr lang="en-US" sz="1600" dirty="0" smtClean="0"/>
              <a:t>System Administrators </a:t>
            </a:r>
            <a:r>
              <a:rPr lang="en-US" sz="1600" dirty="0"/>
              <a:t>as the Director of Systems &amp; Data Center Management at </a:t>
            </a:r>
            <a:endParaRPr lang="en-US" sz="1600" dirty="0" smtClean="0"/>
          </a:p>
          <a:p>
            <a:r>
              <a:rPr lang="en-US" sz="1600" dirty="0" smtClean="0"/>
              <a:t>SUNY </a:t>
            </a:r>
            <a:r>
              <a:rPr lang="en-US" sz="1600" dirty="0"/>
              <a:t>Oneonta where </a:t>
            </a:r>
            <a:r>
              <a:rPr lang="en-US" sz="1600" dirty="0" smtClean="0"/>
              <a:t>they are </a:t>
            </a:r>
            <a:r>
              <a:rPr lang="en-US" sz="1600" dirty="0"/>
              <a:t>afforded the opportunity to wear many hats - including those of project manager, project team member, </a:t>
            </a:r>
            <a:endParaRPr lang="en-US" sz="1600" dirty="0" smtClean="0"/>
          </a:p>
          <a:p>
            <a:r>
              <a:rPr lang="en-US" sz="1600" dirty="0" smtClean="0"/>
              <a:t>and </a:t>
            </a:r>
            <a:r>
              <a:rPr lang="en-US" sz="1600" dirty="0"/>
              <a:t>project sponsor</a:t>
            </a:r>
            <a:r>
              <a:rPr lang="en-US" sz="1600" dirty="0" smtClean="0"/>
              <a:t>.</a:t>
            </a:r>
          </a:p>
          <a:p>
            <a:endParaRPr lang="en-US" sz="1600" dirty="0"/>
          </a:p>
          <a:p>
            <a:r>
              <a:rPr lang="en-US" sz="1600" dirty="0"/>
              <a:t>You can contact </a:t>
            </a:r>
            <a:r>
              <a:rPr lang="en-US" sz="1600" dirty="0" smtClean="0"/>
              <a:t>Deb </a:t>
            </a:r>
            <a:r>
              <a:rPr lang="en-US" sz="1600" dirty="0"/>
              <a:t>via email at: </a:t>
            </a:r>
            <a:r>
              <a:rPr lang="en-US" sz="1600" dirty="0" smtClean="0">
                <a:hlinkClick r:id="rId9"/>
              </a:rPr>
              <a:t>Deb.McClenon@oneonta.edu</a:t>
            </a:r>
            <a:endParaRPr lang="en-US" sz="1600" dirty="0"/>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4268667" y="1003042"/>
            <a:ext cx="3071443" cy="2303583"/>
          </a:xfrm>
          <a:prstGeom prst="rect">
            <a:avLst/>
          </a:prstGeom>
        </p:spPr>
      </p:pic>
    </p:spTree>
    <p:extLst>
      <p:ext uri="{BB962C8B-B14F-4D97-AF65-F5344CB8AC3E}">
        <p14:creationId xmlns:p14="http://schemas.microsoft.com/office/powerpoint/2010/main" val="3549423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2"/>
          <a:srcRect l="16726" t="7741" r="18609" b="7772"/>
          <a:stretch/>
        </p:blipFill>
        <p:spPr>
          <a:xfrm>
            <a:off x="4305781" y="0"/>
            <a:ext cx="7886217" cy="6858000"/>
          </a:xfrm>
          <a:prstGeom prst="rect">
            <a:avLst/>
          </a:prstGeom>
        </p:spPr>
      </p:pic>
      <p:sp>
        <p:nvSpPr>
          <p:cNvPr id="4" name="TextBox 3">
            <a:extLst>
              <a:ext uri="{FF2B5EF4-FFF2-40B4-BE49-F238E27FC236}">
                <a16:creationId xmlns:a16="http://schemas.microsoft.com/office/drawing/2014/main" id="{9AC019E8-73E0-D04C-98C4-6FD1EDF1CAE6}"/>
              </a:ext>
            </a:extLst>
          </p:cNvPr>
          <p:cNvSpPr txBox="1"/>
          <p:nvPr/>
        </p:nvSpPr>
        <p:spPr>
          <a:xfrm>
            <a:off x="411857" y="1710200"/>
            <a:ext cx="2511821" cy="4585871"/>
          </a:xfrm>
          <a:prstGeom prst="rect">
            <a:avLst/>
          </a:prstGeom>
          <a:noFill/>
        </p:spPr>
        <p:txBody>
          <a:bodyPr wrap="square" rtlCol="0">
            <a:spAutoFit/>
          </a:bodyPr>
          <a:lstStyle/>
          <a:p>
            <a:pPr fontAlgn="base"/>
            <a:r>
              <a:rPr lang="en-US" dirty="0">
                <a:hlinkClick r:id="rId3"/>
              </a:rPr>
              <a:t>Jonathan Brennan</a:t>
            </a:r>
            <a:endParaRPr lang="en-US" dirty="0"/>
          </a:p>
          <a:p>
            <a:pPr fontAlgn="base"/>
            <a:r>
              <a:rPr lang="en-US" sz="1400" dirty="0"/>
              <a:t>Chief Information Officer</a:t>
            </a:r>
          </a:p>
          <a:p>
            <a:pPr fontAlgn="base"/>
            <a:r>
              <a:rPr lang="en-US" sz="1400" dirty="0"/>
              <a:t>Hudson Valley Community College</a:t>
            </a:r>
          </a:p>
          <a:p>
            <a:pPr fontAlgn="base"/>
            <a:r>
              <a:rPr lang="en-US" sz="1400" dirty="0"/>
              <a:t>(518) 629-7311</a:t>
            </a:r>
          </a:p>
          <a:p>
            <a:pPr fontAlgn="base"/>
            <a:r>
              <a:rPr lang="en-US" sz="1400" dirty="0">
                <a:hlinkClick r:id="rId4"/>
              </a:rPr>
              <a:t>j.brennan@hvcc.edu</a:t>
            </a:r>
            <a:endParaRPr lang="en-US" sz="1400" dirty="0"/>
          </a:p>
          <a:p>
            <a:pPr fontAlgn="base"/>
            <a:endParaRPr lang="en-US" sz="1400" dirty="0" smtClean="0"/>
          </a:p>
          <a:p>
            <a:pPr fontAlgn="base"/>
            <a:r>
              <a:rPr lang="en-US" dirty="0">
                <a:hlinkClick r:id="rId5"/>
              </a:rPr>
              <a:t>Kris </a:t>
            </a:r>
            <a:r>
              <a:rPr lang="en-US" dirty="0" smtClean="0">
                <a:hlinkClick r:id="rId5"/>
              </a:rPr>
              <a:t>Lynch</a:t>
            </a:r>
            <a:endParaRPr lang="en-US" dirty="0" smtClean="0"/>
          </a:p>
          <a:p>
            <a:pPr fontAlgn="base"/>
            <a:r>
              <a:rPr lang="en-US" sz="1400" dirty="0" smtClean="0"/>
              <a:t>Program Coordinator, SUNY Center for Professional Development</a:t>
            </a:r>
          </a:p>
          <a:p>
            <a:pPr fontAlgn="base"/>
            <a:r>
              <a:rPr lang="en-US" sz="1400" dirty="0" smtClean="0"/>
              <a:t>315-214-2428</a:t>
            </a:r>
          </a:p>
          <a:p>
            <a:pPr fontAlgn="base"/>
            <a:r>
              <a:rPr lang="en-US" sz="1400" dirty="0" smtClean="0">
                <a:hlinkClick r:id="rId6"/>
              </a:rPr>
              <a:t>krista.lynch@suny.edu</a:t>
            </a:r>
            <a:endParaRPr lang="en-US" sz="1400" dirty="0" smtClean="0"/>
          </a:p>
          <a:p>
            <a:pPr fontAlgn="base"/>
            <a:endParaRPr lang="en-US" sz="1400" dirty="0"/>
          </a:p>
          <a:p>
            <a:pPr fontAlgn="base"/>
            <a:r>
              <a:rPr lang="en-US" dirty="0">
                <a:hlinkClick r:id="rId7"/>
              </a:rPr>
              <a:t>Christa Glassman </a:t>
            </a:r>
            <a:endParaRPr lang="en-US" dirty="0"/>
          </a:p>
          <a:p>
            <a:pPr fontAlgn="base"/>
            <a:r>
              <a:rPr lang="en-US" sz="1400" dirty="0"/>
              <a:t>Director, Project Management Office at ITEC; IT Project Manager,  SUNY ITEC</a:t>
            </a:r>
          </a:p>
          <a:p>
            <a:pPr fontAlgn="base"/>
            <a:r>
              <a:rPr lang="en-US" sz="1400" dirty="0"/>
              <a:t>716-878-4832</a:t>
            </a:r>
          </a:p>
          <a:p>
            <a:pPr fontAlgn="base"/>
            <a:r>
              <a:rPr lang="en-US" sz="1400" dirty="0" smtClean="0">
                <a:hlinkClick r:id="rId8"/>
              </a:rPr>
              <a:t>christa.glassman@itec.suny.edu</a:t>
            </a:r>
            <a:endParaRPr lang="en-US" sz="1400" dirty="0"/>
          </a:p>
        </p:txBody>
      </p:sp>
      <p:sp>
        <p:nvSpPr>
          <p:cNvPr id="5" name="TextBox 4">
            <a:extLst>
              <a:ext uri="{FF2B5EF4-FFF2-40B4-BE49-F238E27FC236}">
                <a16:creationId xmlns:a16="http://schemas.microsoft.com/office/drawing/2014/main" id="{6BC59822-7DB9-334D-AFC1-9547312EB94B}"/>
              </a:ext>
            </a:extLst>
          </p:cNvPr>
          <p:cNvSpPr txBox="1"/>
          <p:nvPr/>
        </p:nvSpPr>
        <p:spPr>
          <a:xfrm>
            <a:off x="1215223" y="1215279"/>
            <a:ext cx="2407649" cy="461665"/>
          </a:xfrm>
          <a:prstGeom prst="rect">
            <a:avLst/>
          </a:prstGeom>
          <a:noFill/>
        </p:spPr>
        <p:txBody>
          <a:bodyPr wrap="square" rtlCol="0">
            <a:spAutoFit/>
          </a:bodyPr>
          <a:lstStyle/>
          <a:p>
            <a:r>
              <a:rPr lang="en-US" sz="2400" b="1" dirty="0" smtClean="0">
                <a:solidFill>
                  <a:schemeClr val="accent1">
                    <a:lumMod val="75000"/>
                  </a:schemeClr>
                </a:solidFill>
                <a:latin typeface="Arial" panose="020B0604020202020204" pitchFamily="34" charset="0"/>
                <a:cs typeface="Arial" panose="020B0604020202020204" pitchFamily="34" charset="0"/>
              </a:rPr>
              <a:t>Contact Us</a:t>
            </a:r>
            <a:endParaRPr lang="en-US" sz="2400" b="1" dirty="0">
              <a:solidFill>
                <a:schemeClr val="accent1">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2177886-6A56-C543-818B-B58CC6220755}"/>
              </a:ext>
            </a:extLst>
          </p:cNvPr>
          <p:cNvPicPr>
            <a:picLocks noChangeAspect="1"/>
          </p:cNvPicPr>
          <p:nvPr/>
        </p:nvPicPr>
        <p:blipFill>
          <a:blip r:embed="rId9"/>
          <a:stretch>
            <a:fillRect/>
          </a:stretch>
        </p:blipFill>
        <p:spPr>
          <a:xfrm>
            <a:off x="359078" y="273553"/>
            <a:ext cx="2096528" cy="1048264"/>
          </a:xfrm>
          <a:prstGeom prst="rect">
            <a:avLst/>
          </a:prstGeom>
        </p:spPr>
      </p:pic>
      <p:grpSp>
        <p:nvGrpSpPr>
          <p:cNvPr id="7" name="Group 6">
            <a:extLst>
              <a:ext uri="{FF2B5EF4-FFF2-40B4-BE49-F238E27FC236}">
                <a16:creationId xmlns:a16="http://schemas.microsoft.com/office/drawing/2014/main" id="{5E3B5A3D-6155-884A-B113-98D0DDEE023A}"/>
              </a:ext>
            </a:extLst>
          </p:cNvPr>
          <p:cNvGrpSpPr/>
          <p:nvPr/>
        </p:nvGrpSpPr>
        <p:grpSpPr>
          <a:xfrm>
            <a:off x="1407342" y="6304002"/>
            <a:ext cx="5548758" cy="438513"/>
            <a:chOff x="6320303" y="6041112"/>
            <a:chExt cx="5548758" cy="438513"/>
          </a:xfrm>
        </p:grpSpPr>
        <p:pic>
          <p:nvPicPr>
            <p:cNvPr id="8" name="Picture 7">
              <a:extLst>
                <a:ext uri="{FF2B5EF4-FFF2-40B4-BE49-F238E27FC236}">
                  <a16:creationId xmlns:a16="http://schemas.microsoft.com/office/drawing/2014/main" id="{20A7DDDB-F5FC-B74F-9387-CF651C28BAE1}"/>
                </a:ext>
              </a:extLst>
            </p:cNvPr>
            <p:cNvPicPr>
              <a:picLocks noChangeAspect="1"/>
            </p:cNvPicPr>
            <p:nvPr/>
          </p:nvPicPr>
          <p:blipFill>
            <a:blip r:embed="rId10"/>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350F4795-AA12-B64D-9BF3-C4D5695A2F89}"/>
                </a:ext>
              </a:extLst>
            </p:cNvPr>
            <p:cNvPicPr>
              <a:picLocks noChangeAspect="1"/>
            </p:cNvPicPr>
            <p:nvPr/>
          </p:nvPicPr>
          <p:blipFill>
            <a:blip r:embed="rId11"/>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6240C232-8407-6243-832B-47619E7C3E5D}"/>
                </a:ext>
              </a:extLst>
            </p:cNvPr>
            <p:cNvSpPr txBox="1"/>
            <p:nvPr/>
          </p:nvSpPr>
          <p:spPr>
            <a:xfrm>
              <a:off x="6320303" y="6041112"/>
              <a:ext cx="2853813" cy="415498"/>
            </a:xfrm>
            <a:prstGeom prst="rect">
              <a:avLst/>
            </a:prstGeom>
            <a:noFill/>
          </p:spPr>
          <p:txBody>
            <a:bodyPr wrap="square" rtlCol="0">
              <a:spAutoFit/>
            </a:bodyPr>
            <a:lstStyle/>
            <a:p>
              <a:pPr algn="r"/>
              <a:r>
                <a:rPr lang="en-US" sz="2000" dirty="0" err="1">
                  <a:solidFill>
                    <a:schemeClr val="accent1">
                      <a:lumMod val="75000"/>
                    </a:schemeClr>
                  </a:solidFill>
                  <a:latin typeface="Arial" panose="020B0604020202020204" pitchFamily="34" charset="0"/>
                  <a:cs typeface="Arial" panose="020B0604020202020204" pitchFamily="34" charset="0"/>
                </a:rPr>
                <a:t>www.suny.edu</a:t>
              </a:r>
              <a:endParaRPr lang="en-US" sz="2000" dirty="0">
                <a:solidFill>
                  <a:schemeClr val="accent1">
                    <a:lumMod val="75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1F635E0-588D-CB4A-AA6B-7CFA23BF9294}"/>
                </a:ext>
              </a:extLst>
            </p:cNvPr>
            <p:cNvPicPr>
              <a:picLocks noChangeAspect="1"/>
            </p:cNvPicPr>
            <p:nvPr/>
          </p:nvPicPr>
          <p:blipFill>
            <a:blip r:embed="rId12"/>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C8F69646-EE8B-3D48-B7E9-1B8BEA744006}"/>
                </a:ext>
              </a:extLst>
            </p:cNvPr>
            <p:cNvPicPr>
              <a:picLocks noChangeAspect="1"/>
            </p:cNvPicPr>
            <p:nvPr/>
          </p:nvPicPr>
          <p:blipFill>
            <a:blip r:embed="rId13"/>
            <a:stretch>
              <a:fillRect/>
            </a:stretch>
          </p:blipFill>
          <p:spPr>
            <a:xfrm>
              <a:off x="11325778" y="6072566"/>
              <a:ext cx="543283" cy="382767"/>
            </a:xfrm>
            <a:prstGeom prst="rect">
              <a:avLst/>
            </a:prstGeom>
          </p:spPr>
        </p:pic>
      </p:grpSp>
      <p:sp>
        <p:nvSpPr>
          <p:cNvPr id="2" name="Rectangle 1"/>
          <p:cNvSpPr/>
          <p:nvPr/>
        </p:nvSpPr>
        <p:spPr>
          <a:xfrm>
            <a:off x="3048000" y="2967335"/>
            <a:ext cx="6096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1419561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932C4AA-EFC8-B346-B320-D209722BE766}"/>
              </a:ext>
            </a:extLst>
          </p:cNvPr>
          <p:cNvSpPr/>
          <p:nvPr/>
        </p:nvSpPr>
        <p:spPr>
          <a:xfrm>
            <a:off x="1" y="0"/>
            <a:ext cx="12192000" cy="6858000"/>
          </a:xfrm>
          <a:prstGeom prst="rect">
            <a:avLst/>
          </a:prstGeom>
          <a:gradFill>
            <a:gsLst>
              <a:gs pos="10000">
                <a:schemeClr val="accent1">
                  <a:lumMod val="50000"/>
                </a:schemeClr>
              </a:gs>
              <a:gs pos="100000">
                <a:srgbClr val="00B0F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1" b="0" i="0" u="none" strike="noStrike" kern="1200" cap="none" spc="0" normalizeH="0" baseline="0" noProof="0" dirty="0">
              <a:ln>
                <a:noFill/>
              </a:ln>
              <a:solidFill>
                <a:prstClr val="white"/>
              </a:solidFill>
              <a:effectLst/>
              <a:uLnTx/>
              <a:uFillTx/>
              <a:latin typeface="Source Sans Pro Regular" charset="0"/>
              <a:ea typeface="+mn-ea"/>
              <a:cs typeface="+mn-cs"/>
            </a:endParaRPr>
          </a:p>
        </p:txBody>
      </p:sp>
      <p:sp>
        <p:nvSpPr>
          <p:cNvPr id="25" name="Rectangle 1">
            <a:extLst>
              <a:ext uri="{FF2B5EF4-FFF2-40B4-BE49-F238E27FC236}">
                <a16:creationId xmlns:a16="http://schemas.microsoft.com/office/drawing/2014/main" id="{3FFAC7CF-FABA-7E43-908D-D1D5F7165A5D}"/>
              </a:ext>
            </a:extLst>
          </p:cNvPr>
          <p:cNvSpPr>
            <a:spLocks/>
          </p:cNvSpPr>
          <p:nvPr/>
        </p:nvSpPr>
        <p:spPr bwMode="auto">
          <a:xfrm>
            <a:off x="2498010" y="1979888"/>
            <a:ext cx="421064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13" normalizeH="0" baseline="0" noProof="0" dirty="0">
                <a:ln>
                  <a:noFill/>
                </a:ln>
                <a:solidFill>
                  <a:prstClr val="white"/>
                </a:solidFill>
                <a:effectLst/>
                <a:uLnTx/>
                <a:uFillTx/>
                <a:latin typeface="Arial" panose="020B0604020202020204" pitchFamily="34" charset="0"/>
                <a:ea typeface="Lato Light" charset="0"/>
                <a:cs typeface="Arial" panose="020B0604020202020204" pitchFamily="34" charset="0"/>
                <a:sym typeface="Bebas Neue" charset="0"/>
              </a:rPr>
              <a:t>The State University of New York</a:t>
            </a:r>
          </a:p>
        </p:txBody>
      </p:sp>
      <p:sp>
        <p:nvSpPr>
          <p:cNvPr id="26" name="Shape 2904">
            <a:extLst>
              <a:ext uri="{FF2B5EF4-FFF2-40B4-BE49-F238E27FC236}">
                <a16:creationId xmlns:a16="http://schemas.microsoft.com/office/drawing/2014/main" id="{732500A9-8330-AA4C-B38B-53A4E1FFAB5A}"/>
              </a:ext>
            </a:extLst>
          </p:cNvPr>
          <p:cNvSpPr/>
          <p:nvPr/>
        </p:nvSpPr>
        <p:spPr>
          <a:xfrm rot="5400000">
            <a:off x="5341802" y="-279401"/>
            <a:ext cx="7359604" cy="7359604"/>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1">
              <a:alpha val="5000"/>
            </a:schemeClr>
          </a:solidFill>
          <a:ln w="12700">
            <a:miter lim="400000"/>
          </a:ln>
        </p:spPr>
        <p:txBody>
          <a:bodyPr lIns="28575" tIns="28575" rIns="28575" bIns="28575" anchor="ctr"/>
          <a:lstStyle/>
          <a:p>
            <a:pPr marL="0" marR="0" lvl="0" indent="0" algn="l" defTabSz="342895"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25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ource Sans Pro Regular" charset="0"/>
              <a:ea typeface="Source Sans Pro Regular" charset="0"/>
              <a:cs typeface="Source Sans Pro Regular" charset="0"/>
              <a:sym typeface="Gill Sans"/>
            </a:endParaRPr>
          </a:p>
        </p:txBody>
      </p:sp>
      <p:pic>
        <p:nvPicPr>
          <p:cNvPr id="34" name="Picture 33">
            <a:extLst>
              <a:ext uri="{FF2B5EF4-FFF2-40B4-BE49-F238E27FC236}">
                <a16:creationId xmlns:a16="http://schemas.microsoft.com/office/drawing/2014/main" id="{D16F01FF-A275-3541-A4E5-DE94ED1D7E3B}"/>
              </a:ext>
            </a:extLst>
          </p:cNvPr>
          <p:cNvPicPr>
            <a:picLocks noChangeAspect="1"/>
          </p:cNvPicPr>
          <p:nvPr/>
        </p:nvPicPr>
        <p:blipFill rotWithShape="1">
          <a:blip r:embed="rId2"/>
          <a:srcRect r="49274"/>
          <a:stretch/>
        </p:blipFill>
        <p:spPr>
          <a:xfrm>
            <a:off x="3996548" y="680706"/>
            <a:ext cx="1201711" cy="1151724"/>
          </a:xfrm>
          <a:prstGeom prst="rect">
            <a:avLst/>
          </a:prstGeom>
        </p:spPr>
      </p:pic>
      <p:grpSp>
        <p:nvGrpSpPr>
          <p:cNvPr id="15" name="Group 14">
            <a:extLst>
              <a:ext uri="{FF2B5EF4-FFF2-40B4-BE49-F238E27FC236}">
                <a16:creationId xmlns:a16="http://schemas.microsoft.com/office/drawing/2014/main" id="{E8E9B4BF-1DB6-4244-9177-2E255D12ADBB}"/>
              </a:ext>
            </a:extLst>
          </p:cNvPr>
          <p:cNvGrpSpPr/>
          <p:nvPr/>
        </p:nvGrpSpPr>
        <p:grpSpPr>
          <a:xfrm>
            <a:off x="6096000" y="6113430"/>
            <a:ext cx="5548758" cy="438513"/>
            <a:chOff x="6320303" y="6041112"/>
            <a:chExt cx="5548758" cy="438513"/>
          </a:xfrm>
        </p:grpSpPr>
        <p:pic>
          <p:nvPicPr>
            <p:cNvPr id="16" name="Picture 15">
              <a:extLst>
                <a:ext uri="{FF2B5EF4-FFF2-40B4-BE49-F238E27FC236}">
                  <a16:creationId xmlns:a16="http://schemas.microsoft.com/office/drawing/2014/main" id="{3377DA3C-C3DB-1244-B2C3-33C810941838}"/>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7" name="Picture 16">
              <a:extLst>
                <a:ext uri="{FF2B5EF4-FFF2-40B4-BE49-F238E27FC236}">
                  <a16:creationId xmlns:a16="http://schemas.microsoft.com/office/drawing/2014/main" id="{694A7040-49E6-354F-B78F-CB534235BEFF}"/>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8" name="TextBox 17">
              <a:extLst>
                <a:ext uri="{FF2B5EF4-FFF2-40B4-BE49-F238E27FC236}">
                  <a16:creationId xmlns:a16="http://schemas.microsoft.com/office/drawing/2014/main" id="{8265E843-6EF2-EA4F-9957-6ED3319943E2}"/>
                </a:ext>
              </a:extLst>
            </p:cNvPr>
            <p:cNvSpPr txBox="1"/>
            <p:nvPr/>
          </p:nvSpPr>
          <p:spPr>
            <a:xfrm>
              <a:off x="6320303" y="6041112"/>
              <a:ext cx="2853813" cy="4154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www.suny.edu</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6E458020-4D71-3D4D-8600-C40C00738D8F}"/>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0" name="Picture 19">
              <a:extLst>
                <a:ext uri="{FF2B5EF4-FFF2-40B4-BE49-F238E27FC236}">
                  <a16:creationId xmlns:a16="http://schemas.microsoft.com/office/drawing/2014/main" id="{C1FDDEE9-B5D3-6B4A-85E6-E816E90FFA66}"/>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09168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B573D9E7D8C74E949BED797A4E613C" ma:contentTypeVersion="12" ma:contentTypeDescription="Create a new document." ma:contentTypeScope="" ma:versionID="5bd0c6f3d60f5289d49c99af61840996">
  <xsd:schema xmlns:xsd="http://www.w3.org/2001/XMLSchema" xmlns:xs="http://www.w3.org/2001/XMLSchema" xmlns:p="http://schemas.microsoft.com/office/2006/metadata/properties" xmlns:ns3="cc0881eb-9ee0-4501-9b1d-57792b7c0af3" xmlns:ns4="cc9b6d1f-d11f-407b-b673-2d14e8cb19e6" targetNamespace="http://schemas.microsoft.com/office/2006/metadata/properties" ma:root="true" ma:fieldsID="5d9269bc687e445d05926dd3cab1e047" ns3:_="" ns4:_="">
    <xsd:import namespace="cc0881eb-9ee0-4501-9b1d-57792b7c0af3"/>
    <xsd:import namespace="cc9b6d1f-d11f-407b-b673-2d14e8cb19e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881eb-9ee0-4501-9b1d-57792b7c0af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9b6d1f-d11f-407b-b673-2d14e8cb19e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CD5BC6-7E8C-403F-9DEA-90E14D62FCE3}">
  <ds:schemaRefs>
    <ds:schemaRef ds:uri="http://schemas.microsoft.com/sharepoint/v3/contenttype/forms"/>
  </ds:schemaRefs>
</ds:datastoreItem>
</file>

<file path=customXml/itemProps2.xml><?xml version="1.0" encoding="utf-8"?>
<ds:datastoreItem xmlns:ds="http://schemas.openxmlformats.org/officeDocument/2006/customXml" ds:itemID="{99C71CF7-A452-44E7-8449-55900B86F87D}">
  <ds:schemaRefs>
    <ds:schemaRef ds:uri="http://schemas.openxmlformats.org/package/2006/metadata/core-properties"/>
    <ds:schemaRef ds:uri="cc0881eb-9ee0-4501-9b1d-57792b7c0af3"/>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cc9b6d1f-d11f-407b-b673-2d14e8cb19e6"/>
    <ds:schemaRef ds:uri="http://www.w3.org/XML/1998/namespace"/>
    <ds:schemaRef ds:uri="http://purl.org/dc/dcmitype/"/>
  </ds:schemaRefs>
</ds:datastoreItem>
</file>

<file path=customXml/itemProps3.xml><?xml version="1.0" encoding="utf-8"?>
<ds:datastoreItem xmlns:ds="http://schemas.openxmlformats.org/officeDocument/2006/customXml" ds:itemID="{FA5F0662-6023-4682-B250-5D590D17BE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881eb-9ee0-4501-9b1d-57792b7c0af3"/>
    <ds:schemaRef ds:uri="cc9b6d1f-d11f-407b-b673-2d14e8cb19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947</TotalTime>
  <Words>765</Words>
  <Application>Microsoft Office PowerPoint</Application>
  <PresentationFormat>Widescreen</PresentationFormat>
  <Paragraphs>92</Paragraphs>
  <Slides>9</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AauxPro OT</vt:lpstr>
      <vt:lpstr>Arial</vt:lpstr>
      <vt:lpstr>Bebas Neue</vt:lpstr>
      <vt:lpstr>Calibri</vt:lpstr>
      <vt:lpstr>Calibri Light</vt:lpstr>
      <vt:lpstr>Gill Sans</vt:lpstr>
      <vt:lpstr>Lato</vt:lpstr>
      <vt:lpstr>Lato Light</vt:lpstr>
      <vt:lpstr>Source Sans Pro Regular</vt:lpstr>
      <vt:lpstr>Office Theme</vt:lpstr>
      <vt:lpstr>PowerPoint Presentation</vt:lpstr>
      <vt:lpstr>PowerPoint Presentation</vt:lpstr>
      <vt:lpstr>Project Management CoP Moderators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Schillinger, David</dc:creator>
  <cp:lastModifiedBy>Lynch, Kris</cp:lastModifiedBy>
  <cp:revision>128</cp:revision>
  <dcterms:created xsi:type="dcterms:W3CDTF">2019-03-12T13:30:08Z</dcterms:created>
  <dcterms:modified xsi:type="dcterms:W3CDTF">2020-06-16T16:52:34Z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0x0101004EB573D9E7D8C74E949BED797A4E613C</vt:lpwstr>
  </property>
</Properties>
</file>