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Warde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124" d="100"/>
          <a:sy n="124"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2T17:08:24.063" idx="1">
    <p:pos x="6000" y="0"/>
    <p:text>It’s going to be a challenge to keep the into quick.
I don’t see how we can avoid describing the many
tentacles of Azure AD, how we’re using them, and what the choices are. Basically, the stuff on our AAD wiki page.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2T17:16:10.377" idx="2">
    <p:pos x="6000" y="0"/>
    <p:text>Newcomers to AAD are likely going to be confused by the name. I know I was. I can't come up with a good "It's like regular Active Directory, except X" explanation. There's also the AAD licensing matrix confusion. It would be nice to be able to boil down a nice graphic of P1, P2 and how to get there.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6T16:57:31.704" idx="3">
    <p:pos x="6000" y="0"/>
    <p:text>Note to self: I used https://app.zenuml.com/ to make this diagram and used my Geneseo Google account.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UNYSECPRO-L@ls.sysadm.suny.edu"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pac4j.org/docs/clients/openid-connect.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microsoft.com/en-us/azure/active-directory/hybrid/how-to-connect-sso-quick-star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cs.microsoft.com/en-us/azure/active-directory/hybrid/how-to-connect-sso-how-it-work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8c98b69fb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8c98b69f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9d2fbcc91_0_5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9d2fbcc91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a:p>
            <a:pPr marL="0" lvl="0" indent="0" algn="l" rtl="0">
              <a:spcBef>
                <a:spcPts val="0"/>
              </a:spcBef>
              <a:spcAft>
                <a:spcPts val="0"/>
              </a:spcAft>
              <a:buNone/>
            </a:pPr>
            <a:r>
              <a:rPr lang="en-US"/>
              <a:t>High Risk - Microsoft works with researchers, law enforcement, various security teams at Microsoft, and other trusted sources to find username and password pairs. When one of these pairs matches an account in your environment, a risk-based password change can be triggered using the following policy.</a:t>
            </a:r>
            <a:endParaRPr/>
          </a:p>
          <a:p>
            <a:pPr marL="0" lvl="0" indent="0" algn="l" rtl="0">
              <a:spcBef>
                <a:spcPts val="0"/>
              </a:spcBef>
              <a:spcAft>
                <a:spcPts val="0"/>
              </a:spcAft>
              <a:buNone/>
            </a:pPr>
            <a:r>
              <a:rPr lang="en-US"/>
              <a:t>Medium RIsk - Most users have a normal behavior that can be tracked, when they fall outside of this norm it could be risky to allow them to just sign in. You may want to block that user or maybe just ask them to perform multi-factor authentication to prove that they are really who they say they are. To enable a policy requiring MFA when a risky sign-in is detected, enable the following policy.</a:t>
            </a:r>
            <a:endParaRPr/>
          </a:p>
          <a:p>
            <a:pPr marL="0" lvl="0" indent="0" algn="l" rtl="0">
              <a:spcBef>
                <a:spcPts val="0"/>
              </a:spcBef>
              <a:spcAft>
                <a:spcPts val="0"/>
              </a:spcAft>
              <a:buNone/>
            </a:pPr>
            <a:endParaRPr/>
          </a:p>
          <a:p>
            <a:pPr marL="0" lvl="0" indent="0" algn="l" rtl="0">
              <a:spcBef>
                <a:spcPts val="0"/>
              </a:spcBef>
              <a:spcAft>
                <a:spcPts val="0"/>
              </a:spcAft>
              <a:buNone/>
            </a:pPr>
            <a:r>
              <a:rPr lang="en-US"/>
              <a:t>MFA Frequency is an option.</a:t>
            </a:r>
            <a:endParaRPr/>
          </a:p>
          <a:p>
            <a:pPr marL="0" lvl="0" indent="0" algn="l" rtl="0">
              <a:spcBef>
                <a:spcPts val="0"/>
              </a:spcBef>
              <a:spcAft>
                <a:spcPts val="0"/>
              </a:spcAft>
              <a:buNone/>
            </a:pPr>
            <a:endParaRPr/>
          </a:p>
          <a:p>
            <a:pPr marL="0" lvl="0" indent="0" algn="l" rtl="0">
              <a:spcBef>
                <a:spcPts val="0"/>
              </a:spcBef>
              <a:spcAft>
                <a:spcPts val="0"/>
              </a:spcAft>
              <a:buNone/>
            </a:pPr>
            <a:r>
              <a:rPr lang="en-US"/>
              <a:t>Compliance options are things that Intune enrolled devices support such as Requiring a PIN to unlock Requiring device encryption Requiring a minimum or maximum operating system version Requiring a device is not jailbroken or rooted</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c98b69fb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8c98b69f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a:p>
            <a:pPr marL="0" lvl="0" indent="0" algn="l" rtl="0">
              <a:spcBef>
                <a:spcPts val="0"/>
              </a:spcBef>
              <a:spcAft>
                <a:spcPts val="0"/>
              </a:spcAft>
              <a:buNone/>
            </a:pPr>
            <a:r>
              <a:rPr lang="en-US"/>
              <a:t>OATH tokens must be registered by an admin.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c98b69fb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8c98b69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a:p>
            <a:pPr marL="0" lvl="0" indent="0" algn="l" rtl="0">
              <a:spcBef>
                <a:spcPts val="0"/>
              </a:spcBef>
              <a:spcAft>
                <a:spcPts val="0"/>
              </a:spcAft>
              <a:buNone/>
            </a:pPr>
            <a:r>
              <a:rPr lang="en-US"/>
              <a:t>https://docs.microsoft.com/en-us/azure/active-directory/authentication/concept-registration-mfa-sspr-combined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8c98b69fb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8c98b69f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 </a:t>
            </a:r>
            <a:endParaRPr/>
          </a:p>
          <a:p>
            <a:pPr marL="0" lvl="0" indent="0" algn="l" rtl="0">
              <a:spcBef>
                <a:spcPts val="0"/>
              </a:spcBef>
              <a:spcAft>
                <a:spcPts val="0"/>
              </a:spcAft>
              <a:buNone/>
            </a:pPr>
            <a:r>
              <a:rPr lang="en-US"/>
              <a:t>This the key way that we did not have to coordinate with 100+ service providers to get the advantages of Microsoft AAD federated login</a:t>
            </a:r>
            <a:endParaRPr/>
          </a:p>
          <a:p>
            <a:pPr marL="0" lvl="0" indent="0" algn="l" rtl="0">
              <a:spcBef>
                <a:spcPts val="0"/>
              </a:spcBef>
              <a:spcAft>
                <a:spcPts val="0"/>
              </a:spcAft>
              <a:buNone/>
            </a:pPr>
            <a:endParaRPr/>
          </a:p>
          <a:p>
            <a:pPr marL="0" lvl="0" indent="0" algn="l" rtl="0">
              <a:spcBef>
                <a:spcPts val="0"/>
              </a:spcBef>
              <a:spcAft>
                <a:spcPts val="0"/>
              </a:spcAft>
              <a:buNone/>
            </a:pPr>
            <a:r>
              <a:rPr lang="en-US"/>
              <a:t>Dave’s Jan 9 message to </a:t>
            </a:r>
            <a:r>
              <a:rPr lang="en-US" u="sng">
                <a:solidFill>
                  <a:schemeClr val="hlink"/>
                </a:solidFill>
                <a:hlinkClick r:id="rId3"/>
              </a:rPr>
              <a:t>SUNYSECPRO-L@ls.sysadm.suny.edu</a:t>
            </a:r>
            <a:r>
              <a:rPr lang="en-US"/>
              <a:t> has the details.</a:t>
            </a:r>
            <a:endParaRPr/>
          </a:p>
          <a:p>
            <a:pPr marL="0" lvl="0" indent="0" algn="l" rtl="0">
              <a:spcBef>
                <a:spcPts val="0"/>
              </a:spcBef>
              <a:spcAft>
                <a:spcPts val="0"/>
              </a:spcAft>
              <a:buNone/>
            </a:pPr>
            <a:r>
              <a:rPr lang="en-US"/>
              <a:t>Pac4J OIDC: </a:t>
            </a:r>
            <a:r>
              <a:rPr lang="en-US" u="sng">
                <a:solidFill>
                  <a:schemeClr val="hlink"/>
                </a:solidFill>
                <a:hlinkClick r:id="rId4"/>
              </a:rPr>
              <a:t>http://www.pac4j.org/docs/clients/openid-connect.html</a:t>
            </a:r>
            <a:endParaRPr/>
          </a:p>
          <a:p>
            <a:pPr marL="0" lvl="0" indent="0" algn="l" rtl="0">
              <a:spcBef>
                <a:spcPts val="0"/>
              </a:spcBef>
              <a:spcAft>
                <a:spcPts val="0"/>
              </a:spcAft>
              <a:buNone/>
            </a:pPr>
            <a:endParaRPr/>
          </a:p>
          <a:p>
            <a:pPr marL="0" lvl="0" indent="0" algn="l" rtl="0">
              <a:spcBef>
                <a:spcPts val="0"/>
              </a:spcBef>
              <a:spcAft>
                <a:spcPts val="0"/>
              </a:spcAft>
              <a:buNone/>
            </a:pPr>
            <a:r>
              <a:rPr lang="en-US"/>
              <a:t>Shoutout to Leland Hach, Jr. from SUNY Orange who pointed us towards the option to force all logins to be redirected to a pac4j CAS authentication handler.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8c98b69fb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8c98b69f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a:p>
            <a:pPr marL="0" lvl="0" indent="0" algn="l" rtl="0">
              <a:spcBef>
                <a:spcPts val="0"/>
              </a:spcBef>
              <a:spcAft>
                <a:spcPts val="0"/>
              </a:spcAft>
              <a:buNone/>
            </a:pPr>
            <a:r>
              <a:rPr lang="en-US"/>
              <a:t>This is a simplified diagram but it’s worth highlighting that *every web-based system* in this chain has its own session (cookie) management and expiration. Troubleshooting gets complicated fast.</a:t>
            </a:r>
            <a:endParaRPr/>
          </a:p>
          <a:p>
            <a:pPr marL="0" lvl="0" indent="0" algn="l" rtl="0">
              <a:spcBef>
                <a:spcPts val="0"/>
              </a:spcBef>
              <a:spcAft>
                <a:spcPts val="0"/>
              </a:spcAft>
              <a:buNone/>
            </a:pPr>
            <a:endParaRPr/>
          </a:p>
          <a:p>
            <a:pPr marL="0" lvl="0" indent="0" algn="l" rtl="0">
              <a:spcBef>
                <a:spcPts val="0"/>
              </a:spcBef>
              <a:spcAft>
                <a:spcPts val="0"/>
              </a:spcAft>
              <a:buNone/>
            </a:pPr>
            <a:r>
              <a:rPr lang="en-US"/>
              <a:t>CAS-based services are nearly identical; they simply omit SimpleSAML.</a:t>
            </a:r>
            <a:endParaRPr/>
          </a:p>
          <a:p>
            <a:pPr marL="0" lvl="0" indent="0" algn="l" rtl="0">
              <a:spcBef>
                <a:spcPts val="0"/>
              </a:spcBef>
              <a:spcAft>
                <a:spcPts val="0"/>
              </a:spcAft>
              <a:buNone/>
            </a:pPr>
            <a:endParaRPr/>
          </a:p>
          <a:p>
            <a:pPr marL="0" lvl="0" indent="0" algn="l" rtl="0">
              <a:spcBef>
                <a:spcPts val="0"/>
              </a:spcBef>
              <a:spcAft>
                <a:spcPts val="0"/>
              </a:spcAft>
              <a:buNone/>
            </a:pPr>
            <a:r>
              <a:rPr lang="en-US"/>
              <a:t>Banner is our biggest CAS service.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p:txBody>
      </p:sp>
      <p:sp>
        <p:nvSpPr>
          <p:cNvPr id="175" name="Google Shape;17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8c98b69f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p:txBody>
      </p:sp>
      <p:sp>
        <p:nvSpPr>
          <p:cNvPr id="181" name="Google Shape;181;g88c98b69fb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8c98b69f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Dave: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Reported to us as excessive MFA challenges.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Fix was session persistence option in default Conditional Access Policy.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Additionally:</a:t>
            </a:r>
            <a:endParaRPr>
              <a:solidFill>
                <a:schemeClr val="dk1"/>
              </a:solidFill>
            </a:endParaRPr>
          </a:p>
          <a:p>
            <a:pPr marL="0" lvl="0" indent="0" algn="l" rtl="0">
              <a:spcBef>
                <a:spcPts val="0"/>
              </a:spcBef>
              <a:spcAft>
                <a:spcPts val="0"/>
              </a:spcAft>
              <a:buNone/>
            </a:pPr>
            <a:r>
              <a:rPr lang="en-US"/>
              <a:t>users struggle to “sign out” logging in as a user other than the OS logged in user is a challenge. Some browsers even pass this auth in incognito/private mode.</a:t>
            </a:r>
            <a:endParaRPr/>
          </a:p>
          <a:p>
            <a:pPr marL="0" lvl="0" indent="0" algn="l" rtl="0">
              <a:spcBef>
                <a:spcPts val="0"/>
              </a:spcBef>
              <a:spcAft>
                <a:spcPts val="0"/>
              </a:spcAft>
              <a:buNone/>
            </a:pPr>
            <a:endParaRPr/>
          </a:p>
          <a:p>
            <a:pPr marL="0" lvl="0" indent="0" algn="l" rtl="0">
              <a:spcBef>
                <a:spcPts val="0"/>
              </a:spcBef>
              <a:spcAft>
                <a:spcPts val="0"/>
              </a:spcAft>
              <a:buNone/>
            </a:pPr>
            <a:r>
              <a:rPr lang="en-US"/>
              <a:t>Oh god why do I keep getting signed in, why doesn’t it ask me anything?</a:t>
            </a:r>
            <a:endParaRPr/>
          </a:p>
          <a:p>
            <a:pPr marL="0" lvl="0" indent="0" algn="l" rtl="0">
              <a:spcBef>
                <a:spcPts val="0"/>
              </a:spcBef>
              <a:spcAft>
                <a:spcPts val="0"/>
              </a:spcAft>
              <a:buNone/>
            </a:pPr>
            <a:endParaRPr/>
          </a:p>
          <a:p>
            <a:pPr marL="0" lvl="0" indent="0" algn="l" rtl="0">
              <a:spcBef>
                <a:spcPts val="0"/>
              </a:spcBef>
              <a:spcAft>
                <a:spcPts val="0"/>
              </a:spcAft>
              <a:buNone/>
            </a:pPr>
            <a:r>
              <a:rPr lang="en-US"/>
              <a:t>Docs:</a:t>
            </a:r>
            <a:endParaRPr/>
          </a:p>
          <a:p>
            <a:pPr marL="457200" lvl="0" indent="-298450" algn="l" rtl="0">
              <a:spcBef>
                <a:spcPts val="0"/>
              </a:spcBef>
              <a:spcAft>
                <a:spcPts val="0"/>
              </a:spcAft>
              <a:buSzPts val="1100"/>
              <a:buChar char="-"/>
            </a:pPr>
            <a:r>
              <a:rPr lang="en-US" u="sng">
                <a:solidFill>
                  <a:schemeClr val="hlink"/>
                </a:solidFill>
                <a:hlinkClick r:id="rId3"/>
              </a:rPr>
              <a:t>https://docs.microsoft.com/en-us/azure/active-directory/hybrid/how-to-connect-sso-quick-start</a:t>
            </a:r>
            <a:endParaRPr/>
          </a:p>
          <a:p>
            <a:pPr marL="457200" lvl="0" indent="-298450" algn="l" rtl="0">
              <a:spcBef>
                <a:spcPts val="0"/>
              </a:spcBef>
              <a:spcAft>
                <a:spcPts val="0"/>
              </a:spcAft>
              <a:buSzPts val="1100"/>
              <a:buChar char="-"/>
            </a:pPr>
            <a:r>
              <a:rPr lang="en-US" u="sng">
                <a:solidFill>
                  <a:schemeClr val="hlink"/>
                </a:solidFill>
                <a:hlinkClick r:id="rId4"/>
              </a:rPr>
              <a:t>https://docs.microsoft.com/en-us/azure/active-directory/hybrid/how-to-connect-sso-how-it-works</a:t>
            </a:r>
            <a:br>
              <a:rPr lang="en-US"/>
            </a:br>
            <a:endParaRPr/>
          </a:p>
        </p:txBody>
      </p:sp>
      <p:sp>
        <p:nvSpPr>
          <p:cNvPr id="187" name="Google Shape;187;g88c98b69fb_1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898f698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a:p>
            <a:pPr marL="0" lvl="0" indent="0" algn="l" rtl="0">
              <a:spcBef>
                <a:spcPts val="0"/>
              </a:spcBef>
              <a:spcAft>
                <a:spcPts val="0"/>
              </a:spcAft>
              <a:buNone/>
            </a:pPr>
            <a:r>
              <a:rPr lang="en-US"/>
              <a:t>Near-identical usernames:</a:t>
            </a:r>
            <a:endParaRPr/>
          </a:p>
          <a:p>
            <a:pPr marL="457200" lvl="0" indent="-298450" algn="l" rtl="0">
              <a:spcBef>
                <a:spcPts val="0"/>
              </a:spcBef>
              <a:spcAft>
                <a:spcPts val="0"/>
              </a:spcAft>
              <a:buSzPts val="1100"/>
              <a:buChar char="-"/>
            </a:pPr>
            <a:r>
              <a:rPr lang="en-US"/>
              <a:t>Same number of characters</a:t>
            </a:r>
            <a:endParaRPr/>
          </a:p>
          <a:p>
            <a:pPr marL="457200" lvl="0" indent="-298450" algn="l" rtl="0">
              <a:spcBef>
                <a:spcPts val="0"/>
              </a:spcBef>
              <a:spcAft>
                <a:spcPts val="0"/>
              </a:spcAft>
              <a:buSzPts val="1100"/>
              <a:buChar char="-"/>
            </a:pPr>
            <a:r>
              <a:rPr lang="en-US"/>
              <a:t>Same first and last characters</a:t>
            </a:r>
            <a:endParaRPr/>
          </a:p>
          <a:p>
            <a:pPr marL="457200" lvl="0" indent="-298450" algn="l" rtl="0">
              <a:spcBef>
                <a:spcPts val="0"/>
              </a:spcBef>
              <a:spcAft>
                <a:spcPts val="0"/>
              </a:spcAft>
              <a:buSzPts val="1100"/>
              <a:buChar char="-"/>
            </a:pPr>
            <a:r>
              <a:rPr lang="en-US"/>
              <a:t>Examples: abc1 and axy1 are both 4 characters and start and end with the same characters</a:t>
            </a:r>
            <a:endParaRPr/>
          </a:p>
        </p:txBody>
      </p:sp>
      <p:sp>
        <p:nvSpPr>
          <p:cNvPr id="193" name="Google Shape;193;g8898f698a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We initially rolled out our SSPR requiring users to use 2 methods to reset their password from among</a:t>
            </a:r>
            <a:endParaRPr/>
          </a:p>
          <a:p>
            <a:pPr marL="0" lvl="0" indent="0" algn="l" rtl="0">
              <a:spcBef>
                <a:spcPts val="0"/>
              </a:spcBef>
              <a:spcAft>
                <a:spcPts val="0"/>
              </a:spcAft>
              <a:buClr>
                <a:schemeClr val="dk1"/>
              </a:buClr>
              <a:buSzPts val="1100"/>
              <a:buFont typeface="Arial"/>
              <a:buNone/>
            </a:pPr>
            <a:r>
              <a:rPr lang="en-US"/>
              <a:t>SMS</a:t>
            </a:r>
            <a:endParaRPr/>
          </a:p>
          <a:p>
            <a:pPr marL="0" lvl="0" indent="0" algn="l" rtl="0">
              <a:spcBef>
                <a:spcPts val="0"/>
              </a:spcBef>
              <a:spcAft>
                <a:spcPts val="0"/>
              </a:spcAft>
              <a:buClr>
                <a:schemeClr val="dk1"/>
              </a:buClr>
              <a:buSzPts val="1100"/>
              <a:buFont typeface="Arial"/>
              <a:buNone/>
            </a:pPr>
            <a:r>
              <a:rPr lang="en-US"/>
              <a:t>Phone Call</a:t>
            </a:r>
            <a:endParaRPr/>
          </a:p>
          <a:p>
            <a:pPr marL="0" lvl="0" indent="0" algn="l" rtl="0">
              <a:spcBef>
                <a:spcPts val="0"/>
              </a:spcBef>
              <a:spcAft>
                <a:spcPts val="0"/>
              </a:spcAft>
              <a:buClr>
                <a:schemeClr val="dk1"/>
              </a:buClr>
              <a:buSzPts val="1100"/>
              <a:buFont typeface="Arial"/>
              <a:buNone/>
            </a:pPr>
            <a:r>
              <a:rPr lang="en-US"/>
              <a:t>Security Questions</a:t>
            </a:r>
            <a:endParaRPr/>
          </a:p>
          <a:p>
            <a:pPr marL="0" lvl="0" indent="0" algn="l" rtl="0">
              <a:spcBef>
                <a:spcPts val="0"/>
              </a:spcBef>
              <a:spcAft>
                <a:spcPts val="0"/>
              </a:spcAft>
              <a:buClr>
                <a:schemeClr val="dk1"/>
              </a:buClr>
              <a:buSzPts val="1100"/>
              <a:buFont typeface="Arial"/>
              <a:buNone/>
            </a:pPr>
            <a:r>
              <a:rPr lang="en-US"/>
              <a:t>Authenticator App/Microsoft Authenticator</a:t>
            </a:r>
            <a:endParaRPr/>
          </a:p>
          <a:p>
            <a:pPr marL="0" lvl="0" indent="0" algn="l" rtl="0">
              <a:spcBef>
                <a:spcPts val="0"/>
              </a:spcBef>
              <a:spcAft>
                <a:spcPts val="0"/>
              </a:spcAft>
              <a:buClr>
                <a:schemeClr val="dk1"/>
              </a:buClr>
              <a:buSzPts val="1100"/>
              <a:buFont typeface="Arial"/>
              <a:buNone/>
            </a:pPr>
            <a:r>
              <a:rPr lang="en-US"/>
              <a:t>Alternate e-mail</a:t>
            </a:r>
            <a:endParaRPr/>
          </a:p>
          <a:p>
            <a:pPr marL="0" lvl="0" indent="0" algn="l" rtl="0">
              <a:spcBef>
                <a:spcPts val="0"/>
              </a:spcBef>
              <a:spcAft>
                <a:spcPts val="0"/>
              </a:spcAft>
              <a:buClr>
                <a:schemeClr val="dk1"/>
              </a:buClr>
              <a:buSzPts val="1100"/>
              <a:buFont typeface="Arial"/>
              <a:buNone/>
            </a:pPr>
            <a:r>
              <a:rPr lang="en-US"/>
              <a:t>Of those Security Questions and Alternate e-mail could not be used for MFA</a:t>
            </a:r>
            <a:endParaRPr/>
          </a:p>
          <a:p>
            <a:pPr marL="0" lvl="0" indent="0" algn="l" rtl="0">
              <a:spcBef>
                <a:spcPts val="0"/>
              </a:spcBef>
              <a:spcAft>
                <a:spcPts val="0"/>
              </a:spcAft>
              <a:buClr>
                <a:schemeClr val="dk1"/>
              </a:buClr>
              <a:buSzPts val="1100"/>
              <a:buFont typeface="Arial"/>
              <a:buNone/>
            </a:pPr>
            <a:r>
              <a:rPr lang="en-US"/>
              <a:t>You cannot require people register multiple methods just how many methods are required to reset a password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Many users (~200 at any given time) would register only one methods. This got them in the cycle</a:t>
            </a:r>
            <a:endParaRPr/>
          </a:p>
          <a:p>
            <a:pPr marL="0" lvl="0" indent="0" algn="l" rtl="0">
              <a:spcBef>
                <a:spcPts val="0"/>
              </a:spcBef>
              <a:spcAft>
                <a:spcPts val="0"/>
              </a:spcAft>
              <a:buNone/>
            </a:pPr>
            <a:endParaRPr/>
          </a:p>
          <a:p>
            <a:pPr marL="0" lvl="0" indent="0" algn="l" rtl="0">
              <a:spcBef>
                <a:spcPts val="0"/>
              </a:spcBef>
              <a:spcAft>
                <a:spcPts val="0"/>
              </a:spcAft>
              <a:buNone/>
            </a:pPr>
            <a:r>
              <a:rPr lang="en-US"/>
              <a:t>BTW accessing your MFA/SSPR methods requires that you use MFA</a:t>
            </a:r>
            <a:endParaRPr/>
          </a:p>
        </p:txBody>
      </p:sp>
      <p:sp>
        <p:nvSpPr>
          <p:cNvPr id="199" name="Google Shape;19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a:p>
            <a:pPr marL="0" lvl="0" indent="0" algn="l" rtl="0">
              <a:spcBef>
                <a:spcPts val="0"/>
              </a:spcBef>
              <a:spcAft>
                <a:spcPts val="0"/>
              </a:spcAft>
              <a:buNone/>
            </a:pPr>
            <a:r>
              <a:rPr lang="en-US"/>
              <a:t>The commands to read the data they list on that page allows any user to read that information. This is bad.</a:t>
            </a:r>
            <a:endParaRPr/>
          </a:p>
          <a:p>
            <a:pPr marL="0" lvl="0" indent="0" algn="l" rtl="0">
              <a:spcBef>
                <a:spcPts val="0"/>
              </a:spcBef>
              <a:spcAft>
                <a:spcPts val="0"/>
              </a:spcAft>
              <a:buNone/>
            </a:pPr>
            <a:endParaRPr/>
          </a:p>
          <a:p>
            <a:pPr marL="0" lvl="0" indent="0" algn="l" rtl="0">
              <a:spcBef>
                <a:spcPts val="0"/>
              </a:spcBef>
              <a:spcAft>
                <a:spcPts val="0"/>
              </a:spcAft>
              <a:buNone/>
            </a:pPr>
            <a:r>
              <a:rPr lang="en-US"/>
              <a:t>Self registered MFA data is not readable by anyone including global admins.</a:t>
            </a:r>
            <a:endParaRPr/>
          </a:p>
        </p:txBody>
      </p:sp>
      <p:sp>
        <p:nvSpPr>
          <p:cNvPr id="207" name="Google Shape;20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8c98b69fb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8c98b69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a:p>
            <a:pPr marL="0" lvl="0" indent="0" algn="l" rtl="0">
              <a:spcBef>
                <a:spcPts val="0"/>
              </a:spcBef>
              <a:spcAft>
                <a:spcPts val="0"/>
              </a:spcAft>
              <a:buNone/>
            </a:pPr>
            <a:r>
              <a:rPr lang="en-US"/>
              <a:t>Default method selection, renaming methods, distinction between MFA and SSPR methods</a:t>
            </a:r>
            <a:endParaRPr/>
          </a:p>
          <a:p>
            <a:pPr marL="0" lvl="0" indent="0" algn="l" rtl="0">
              <a:spcBef>
                <a:spcPts val="0"/>
              </a:spcBef>
              <a:spcAft>
                <a:spcPts val="0"/>
              </a:spcAft>
              <a:buNone/>
            </a:pPr>
            <a:endParaRPr/>
          </a:p>
          <a:p>
            <a:pPr marL="0" lvl="0" indent="0" algn="l" rtl="0">
              <a:spcBef>
                <a:spcPts val="0"/>
              </a:spcBef>
              <a:spcAft>
                <a:spcPts val="0"/>
              </a:spcAft>
              <a:buNone/>
            </a:pPr>
            <a:r>
              <a:rPr lang="en-US"/>
              <a:t>“Sign in another way” during MFA challenge does not make sense to people.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a:p>
            <a:pPr marL="0" lvl="0" indent="0" algn="l" rtl="0">
              <a:spcBef>
                <a:spcPts val="0"/>
              </a:spcBef>
              <a:spcAft>
                <a:spcPts val="0"/>
              </a:spcAft>
              <a:buNone/>
            </a:pPr>
            <a:r>
              <a:rPr lang="en-US"/>
              <a:t>Authenticate with current password to change password</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data is always a big question. Our CAS has their own HR system and only enter some information into state HR so an account can be created so they are all missing required fields for SSPR</a:t>
            </a: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8c98b69f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a:p>
            <a:pPr marL="0" lvl="0" indent="0" algn="l" rtl="0">
              <a:spcBef>
                <a:spcPts val="0"/>
              </a:spcBef>
              <a:spcAft>
                <a:spcPts val="0"/>
              </a:spcAft>
              <a:buNone/>
            </a:pPr>
            <a:r>
              <a:rPr lang="en-US"/>
              <a:t>Source data is always a big question. Our CAS has their own HR system and only enter some information into state HR so an account can be created so they are all missing required fields for SSPR</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arenR"/>
            </a:pPr>
            <a:r>
              <a:rPr lang="en-US"/>
              <a:t>These logging systems didn’t implement tracing concepts like hierarchical spans or request ids, making it difficult to see the entire activity stream for a user or a client IP.</a:t>
            </a:r>
            <a:endParaRPr/>
          </a:p>
          <a:p>
            <a:pPr marL="457200" lvl="0" indent="-298450" algn="l" rtl="0">
              <a:spcBef>
                <a:spcPts val="0"/>
              </a:spcBef>
              <a:spcAft>
                <a:spcPts val="0"/>
              </a:spcAft>
              <a:buSzPts val="1100"/>
              <a:buAutoNum type="arabicParenR"/>
            </a:pPr>
            <a:r>
              <a:rPr lang="en-US"/>
              <a:t>CAS logging is frustratingly noisy on debug level yet still doesn’t tell you why a session is killed.</a:t>
            </a:r>
            <a:endParaRPr/>
          </a:p>
        </p:txBody>
      </p:sp>
      <p:sp>
        <p:nvSpPr>
          <p:cNvPr id="102" name="Google Shape;102;g88c98b69f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a:p>
            <a:pPr marL="0" lvl="0" indent="0" algn="l" rtl="0">
              <a:spcBef>
                <a:spcPts val="0"/>
              </a:spcBef>
              <a:spcAft>
                <a:spcPts val="0"/>
              </a:spcAft>
              <a:buNone/>
            </a:pPr>
            <a:r>
              <a:rPr lang="en-US"/>
              <a:t>Wanted to eliminate on premises dependency for off-premises services, especially as more services are hosted offsite and one of our most important sites for students who work at all hours is our LMS hosted by Canvas.</a:t>
            </a:r>
            <a:endParaRPr/>
          </a:p>
          <a:p>
            <a:pPr marL="0" lvl="0" indent="0" algn="l" rtl="0">
              <a:spcBef>
                <a:spcPts val="0"/>
              </a:spcBef>
              <a:spcAft>
                <a:spcPts val="0"/>
              </a:spcAft>
              <a:buNone/>
            </a:pPr>
            <a:r>
              <a:rPr lang="en-US"/>
              <a:t>^ I think we should point out that this requires transitioning the service (like Canvas) to AAD</a:t>
            </a:r>
            <a:endParaRPr/>
          </a:p>
          <a:p>
            <a:pPr marL="0" lvl="0" indent="0" algn="l" rtl="0">
              <a:spcBef>
                <a:spcPts val="0"/>
              </a:spcBef>
              <a:spcAft>
                <a:spcPts val="0"/>
              </a:spcAft>
              <a:buNone/>
            </a:pPr>
            <a:endParaRPr/>
          </a:p>
          <a:p>
            <a:pPr marL="0" lvl="0" indent="0" algn="l" rtl="0">
              <a:spcBef>
                <a:spcPts val="0"/>
              </a:spcBef>
              <a:spcAft>
                <a:spcPts val="0"/>
              </a:spcAft>
              <a:buNone/>
            </a:pPr>
            <a:r>
              <a:rPr lang="en-US"/>
              <a:t>Login flow integration: during registration you are prompted and that it prompts you every 6 months to keep that information up to date. (Also shared with MFA methods)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Means we did not have to coordinate with 100+ service providers to get the advantages of Microsoft AAD federated login</a:t>
            </a:r>
            <a:endParaRPr/>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p:txBody>
      </p:sp>
      <p:sp>
        <p:nvSpPr>
          <p:cNvPr id="114" name="Google Shape;11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8c4fdc3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p:txBody>
      </p:sp>
      <p:sp>
        <p:nvSpPr>
          <p:cNvPr id="120" name="Google Shape;120;g88c4fdc3c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8c98b69fb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8c98b69f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Dave</a:t>
            </a:r>
            <a:endParaRPr/>
          </a:p>
          <a:p>
            <a:pPr marL="0" lvl="0" indent="0" algn="l" rtl="0">
              <a:spcBef>
                <a:spcPts val="0"/>
              </a:spcBef>
              <a:spcAft>
                <a:spcPts val="0"/>
              </a:spcAft>
              <a:buNone/>
            </a:pPr>
            <a:endParaRPr/>
          </a:p>
          <a:p>
            <a:pPr marL="0" lvl="0" indent="0" algn="l" rtl="0">
              <a:spcBef>
                <a:spcPts val="0"/>
              </a:spcBef>
              <a:spcAft>
                <a:spcPts val="0"/>
              </a:spcAft>
              <a:buNone/>
            </a:pPr>
            <a:r>
              <a:rPr lang="en-US"/>
              <a:t>Password synchronization was the only way to support our stated goal of removing on premises dependencies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9d2fbcc91_0_5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9d2fbcc91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Shawn</a:t>
            </a:r>
            <a:endParaRPr/>
          </a:p>
          <a:p>
            <a:pPr marL="0" lvl="0" indent="0" algn="l" rtl="0">
              <a:spcBef>
                <a:spcPts val="0"/>
              </a:spcBef>
              <a:spcAft>
                <a:spcPts val="0"/>
              </a:spcAft>
              <a:buNone/>
            </a:pPr>
            <a:r>
              <a:rPr lang="en-US"/>
              <a:t>Requires a proxy agent installed “somewhere” and a separate password filter agent on your DCs.</a:t>
            </a:r>
            <a:endParaRPr/>
          </a:p>
          <a:p>
            <a:pPr marL="0" lvl="0" indent="0" algn="l" rtl="0">
              <a:spcBef>
                <a:spcPts val="0"/>
              </a:spcBef>
              <a:spcAft>
                <a:spcPts val="0"/>
              </a:spcAft>
              <a:buNone/>
            </a:pPr>
            <a:r>
              <a:rPr lang="en-US"/>
              <a:t>HA via multiple proxy agents is encouraged, but the DC agents use their last seen policy in the event they cannot reach the proxy agent, and this felt sufficient.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microsoft.com/en-us/azure/active-directory/hybrid/how-to-connect-password-hash-synchronization#synchronizing-temporary-passwords-and-force-password-change-on-next-log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docs.microsoft.com/en-us/azure/active-directory/authentication/howto-sspr-authenticationdat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github.com/MicrosoftDocs/azure-docs/issues/3322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microsoft.com/en-us/azure/active-directory/authentication/concept-password-ban-b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ocs.microsoft.com/en-us/azure/active-directory/authentication/concept-password-ban-bad-on-premi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a:extLst>
              <a:ext uri="{FF2B5EF4-FFF2-40B4-BE49-F238E27FC236}">
                <a16:creationId xmlns:a16="http://schemas.microsoft.com/office/drawing/2014/main" id="{B852A390-D1C7-3347-A04F-333AEDB1CBBC}"/>
              </a:ext>
            </a:extLst>
          </p:cNvPr>
          <p:cNvPicPr>
            <a:picLocks noChangeAspect="1"/>
          </p:cNvPicPr>
          <p:nvPr/>
        </p:nvPicPr>
        <p:blipFill>
          <a:blip r:embed="rId3"/>
          <a:stretch>
            <a:fillRect/>
          </a:stretch>
        </p:blipFill>
        <p:spPr>
          <a:xfrm>
            <a:off x="0" y="0"/>
            <a:ext cx="9144000" cy="6097905"/>
          </a:xfrm>
          <a:prstGeom prst="rect">
            <a:avLst/>
          </a:prstGeom>
        </p:spPr>
      </p:pic>
      <p:sp>
        <p:nvSpPr>
          <p:cNvPr id="85" name="Google Shape;85;p13"/>
          <p:cNvSpPr txBox="1">
            <a:spLocks noGrp="1"/>
          </p:cNvSpPr>
          <p:nvPr>
            <p:ph type="ctrTitle"/>
          </p:nvPr>
        </p:nvSpPr>
        <p:spPr>
          <a:xfrm>
            <a:off x="685800" y="607219"/>
            <a:ext cx="77724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SSO, MFA, AAD Oh My</a:t>
            </a:r>
            <a:endParaRPr dirty="0"/>
          </a:p>
        </p:txBody>
      </p:sp>
      <p:sp>
        <p:nvSpPr>
          <p:cNvPr id="86" name="Google Shape;86;p13"/>
          <p:cNvSpPr txBox="1">
            <a:spLocks noGrp="1"/>
          </p:cNvSpPr>
          <p:nvPr>
            <p:ph type="subTitle" idx="1"/>
          </p:nvPr>
        </p:nvSpPr>
        <p:spPr>
          <a:xfrm>
            <a:off x="1143000" y="3075583"/>
            <a:ext cx="6858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solidFill>
                  <a:srgbClr val="000000"/>
                </a:solidFill>
              </a:rPr>
              <a:t>The acronym soup of identity access and authorization</a:t>
            </a:r>
            <a:endParaRPr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AAD - MFA, Conditional Access</a:t>
            </a:r>
            <a:endParaRPr/>
          </a:p>
        </p:txBody>
      </p:sp>
      <p:pic>
        <p:nvPicPr>
          <p:cNvPr id="141" name="Google Shape;141;p22"/>
          <p:cNvPicPr preferRelativeResize="0"/>
          <p:nvPr/>
        </p:nvPicPr>
        <p:blipFill>
          <a:blip r:embed="rId3">
            <a:alphaModFix/>
          </a:blip>
          <a:stretch>
            <a:fillRect/>
          </a:stretch>
        </p:blipFill>
        <p:spPr>
          <a:xfrm>
            <a:off x="0" y="1747965"/>
            <a:ext cx="9144001" cy="37134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AAD - Conditional Access Options</a:t>
            </a:r>
            <a:endParaRPr/>
          </a:p>
        </p:txBody>
      </p:sp>
      <p:sp>
        <p:nvSpPr>
          <p:cNvPr id="147" name="Google Shape;147;p23"/>
          <p:cNvSpPr txBox="1">
            <a:spLocks noGrp="1"/>
          </p:cNvSpPr>
          <p:nvPr>
            <p:ph type="body" idx="1"/>
          </p:nvPr>
        </p:nvSpPr>
        <p:spPr>
          <a:xfrm>
            <a:off x="628650" y="1690825"/>
            <a:ext cx="78867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Include or exclude specific users, groups, AAD roles</a:t>
            </a:r>
            <a:endParaRPr/>
          </a:p>
          <a:p>
            <a:pPr marL="457200" lvl="0" indent="-342900" algn="l" rtl="0">
              <a:spcBef>
                <a:spcPts val="1000"/>
              </a:spcBef>
              <a:spcAft>
                <a:spcPts val="0"/>
              </a:spcAft>
              <a:buSzPts val="1800"/>
              <a:buChar char="•"/>
            </a:pPr>
            <a:r>
              <a:rPr lang="en-US"/>
              <a:t>Apply to specific AAD-federated applications</a:t>
            </a:r>
            <a:endParaRPr/>
          </a:p>
          <a:p>
            <a:pPr marL="457200" lvl="0" indent="-342900" algn="l" rtl="0">
              <a:spcBef>
                <a:spcPts val="1000"/>
              </a:spcBef>
              <a:spcAft>
                <a:spcPts val="0"/>
              </a:spcAft>
              <a:buSzPts val="1800"/>
              <a:buChar char="•"/>
            </a:pPr>
            <a:r>
              <a:rPr lang="en-US"/>
              <a:t>Deny access or require MFA</a:t>
            </a:r>
            <a:endParaRPr/>
          </a:p>
          <a:p>
            <a:pPr marL="457200" lvl="0" indent="-342900" algn="l" rtl="0">
              <a:spcBef>
                <a:spcPts val="1000"/>
              </a:spcBef>
              <a:spcAft>
                <a:spcPts val="0"/>
              </a:spcAft>
              <a:buSzPts val="1800"/>
              <a:buChar char="•"/>
            </a:pPr>
            <a:r>
              <a:rPr lang="en-US"/>
              <a:t>IP/Geolocation</a:t>
            </a:r>
            <a:endParaRPr/>
          </a:p>
          <a:p>
            <a:pPr marL="457200" lvl="0" indent="-342900" algn="l" rtl="0">
              <a:spcBef>
                <a:spcPts val="1000"/>
              </a:spcBef>
              <a:spcAft>
                <a:spcPts val="0"/>
              </a:spcAft>
              <a:buSzPts val="1800"/>
              <a:buChar char="•"/>
            </a:pPr>
            <a:r>
              <a:rPr lang="en-US"/>
              <a:t>Require Compliant Device</a:t>
            </a:r>
            <a:endParaRPr/>
          </a:p>
          <a:p>
            <a:pPr marL="457200" lvl="0" indent="-342900" algn="l" rtl="0">
              <a:spcBef>
                <a:spcPts val="1000"/>
              </a:spcBef>
              <a:spcAft>
                <a:spcPts val="0"/>
              </a:spcAft>
              <a:buSzPts val="1800"/>
              <a:buChar char="•"/>
            </a:pPr>
            <a:r>
              <a:rPr lang="en-US"/>
              <a:t>Risk-based (A5 only)</a:t>
            </a:r>
            <a:endParaRPr/>
          </a:p>
          <a:p>
            <a:pPr marL="914400" lvl="1" indent="-342900" algn="l" rtl="0">
              <a:spcBef>
                <a:spcPts val="0"/>
              </a:spcBef>
              <a:spcAft>
                <a:spcPts val="0"/>
              </a:spcAft>
              <a:buSzPts val="1800"/>
              <a:buChar char="•"/>
            </a:pPr>
            <a:r>
              <a:rPr lang="en-US"/>
              <a:t>High risk</a:t>
            </a:r>
            <a:endParaRPr/>
          </a:p>
          <a:p>
            <a:pPr marL="914400" lvl="1" indent="-342900" algn="l" rtl="0">
              <a:spcBef>
                <a:spcPts val="0"/>
              </a:spcBef>
              <a:spcAft>
                <a:spcPts val="0"/>
              </a:spcAft>
              <a:buSzPts val="1800"/>
              <a:buChar char="•"/>
            </a:pPr>
            <a:r>
              <a:rPr lang="en-US"/>
              <a:t>Medium Risk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AAD - MFA Options</a:t>
            </a:r>
            <a:endParaRPr/>
          </a:p>
        </p:txBody>
      </p:sp>
      <p:sp>
        <p:nvSpPr>
          <p:cNvPr id="153" name="Google Shape;153;p24"/>
          <p:cNvSpPr txBox="1">
            <a:spLocks noGrp="1"/>
          </p:cNvSpPr>
          <p:nvPr>
            <p:ph type="body" idx="1"/>
          </p:nvPr>
        </p:nvSpPr>
        <p:spPr>
          <a:xfrm>
            <a:off x="628650" y="1690825"/>
            <a:ext cx="7886700" cy="43512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400"/>
              <a:buChar char="●"/>
            </a:pPr>
            <a:r>
              <a:rPr lang="en-US" sz="2400">
                <a:solidFill>
                  <a:srgbClr val="000000"/>
                </a:solidFill>
                <a:latin typeface="Arial"/>
                <a:ea typeface="Arial"/>
                <a:cs typeface="Arial"/>
                <a:sym typeface="Arial"/>
              </a:rPr>
              <a:t>Multi Factor Authentication</a:t>
            </a:r>
            <a:endParaRPr sz="24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Microsoft Authenticator app (code and push)</a:t>
            </a:r>
            <a:endParaRPr sz="20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Any TOTP authenticator app</a:t>
            </a:r>
            <a:endParaRPr sz="20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OATH hardware token</a:t>
            </a:r>
            <a:endParaRPr sz="20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SMS</a:t>
            </a:r>
            <a:endParaRPr sz="20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Voice call</a:t>
            </a:r>
            <a:endParaRPr sz="200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Font typeface="Arial"/>
              <a:buChar char="•"/>
            </a:pPr>
            <a:r>
              <a:rPr lang="en-US" sz="2400">
                <a:solidFill>
                  <a:srgbClr val="000000"/>
                </a:solidFill>
                <a:latin typeface="Arial"/>
                <a:ea typeface="Arial"/>
                <a:cs typeface="Arial"/>
                <a:sym typeface="Arial"/>
              </a:rPr>
              <a:t>Passwordless</a:t>
            </a:r>
            <a:endParaRPr sz="24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Windows Hello for Business</a:t>
            </a:r>
            <a:endParaRPr sz="20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Microsoft Authenticator app</a:t>
            </a:r>
            <a:endParaRPr sz="2000">
              <a:solidFill>
                <a:srgbClr val="000000"/>
              </a:solidFill>
              <a:latin typeface="Arial"/>
              <a:ea typeface="Arial"/>
              <a:cs typeface="Arial"/>
              <a:sym typeface="Arial"/>
            </a:endParaRPr>
          </a:p>
          <a:p>
            <a:pPr marL="914400" lvl="1" indent="-317500" algn="l" rtl="0">
              <a:lnSpc>
                <a:spcPct val="100000"/>
              </a:lnSpc>
              <a:spcBef>
                <a:spcPts val="0"/>
              </a:spcBef>
              <a:spcAft>
                <a:spcPts val="0"/>
              </a:spcAft>
              <a:buClr>
                <a:srgbClr val="000000"/>
              </a:buClr>
              <a:buSzPts val="1400"/>
              <a:buChar char="○"/>
            </a:pPr>
            <a:r>
              <a:rPr lang="en-US" sz="2000">
                <a:solidFill>
                  <a:srgbClr val="000000"/>
                </a:solidFill>
                <a:latin typeface="Arial"/>
                <a:ea typeface="Arial"/>
                <a:cs typeface="Arial"/>
                <a:sym typeface="Arial"/>
              </a:rPr>
              <a:t>FIDO2 security keys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629850" y="457200"/>
            <a:ext cx="7886700" cy="477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AAD - Combined MFA &amp; SSPR Registration</a:t>
            </a:r>
            <a:endParaRPr/>
          </a:p>
        </p:txBody>
      </p:sp>
      <p:sp>
        <p:nvSpPr>
          <p:cNvPr id="159" name="Google Shape;159;p25"/>
          <p:cNvSpPr txBox="1">
            <a:spLocks noGrp="1"/>
          </p:cNvSpPr>
          <p:nvPr>
            <p:ph type="body" idx="2"/>
          </p:nvPr>
        </p:nvSpPr>
        <p:spPr>
          <a:xfrm>
            <a:off x="402800" y="1428125"/>
            <a:ext cx="3343200" cy="4768800"/>
          </a:xfrm>
          <a:prstGeom prst="rect">
            <a:avLst/>
          </a:prstGeom>
        </p:spPr>
        <p:txBody>
          <a:bodyPr spcFirstLastPara="1" wrap="square" lIns="91425" tIns="45700" rIns="91425" bIns="45700" anchor="t" anchorCtr="0">
            <a:noAutofit/>
          </a:bodyPr>
          <a:lstStyle/>
          <a:p>
            <a:pPr marL="457200" lvl="0" indent="-361950" algn="l" rtl="0">
              <a:spcBef>
                <a:spcPts val="0"/>
              </a:spcBef>
              <a:spcAft>
                <a:spcPts val="0"/>
              </a:spcAft>
              <a:buSzPts val="2100"/>
              <a:buChar char="•"/>
            </a:pPr>
            <a:r>
              <a:rPr lang="en-US" sz="2100"/>
              <a:t>Preview feature to combine Self-Service Password Reset (SSPR) and MFA method registration</a:t>
            </a:r>
            <a:endParaRPr sz="2100"/>
          </a:p>
          <a:p>
            <a:pPr marL="457200" lvl="0" indent="-361950" algn="l" rtl="0">
              <a:spcBef>
                <a:spcPts val="1000"/>
              </a:spcBef>
              <a:spcAft>
                <a:spcPts val="0"/>
              </a:spcAft>
              <a:buSzPts val="2100"/>
              <a:buChar char="•"/>
            </a:pPr>
            <a:r>
              <a:rPr lang="en-US" sz="2100"/>
              <a:t>Users can be asked to confirm existing SSPR methods every X days</a:t>
            </a:r>
            <a:endParaRPr sz="2100"/>
          </a:p>
        </p:txBody>
      </p:sp>
      <p:pic>
        <p:nvPicPr>
          <p:cNvPr id="160" name="Google Shape;160;p25"/>
          <p:cNvPicPr preferRelativeResize="0"/>
          <p:nvPr/>
        </p:nvPicPr>
        <p:blipFill>
          <a:blip r:embed="rId3">
            <a:alphaModFix/>
          </a:blip>
          <a:stretch>
            <a:fillRect/>
          </a:stretch>
        </p:blipFill>
        <p:spPr>
          <a:xfrm>
            <a:off x="3374136" y="934800"/>
            <a:ext cx="5595674" cy="4383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CAS Change: Authn Handler</a:t>
            </a:r>
            <a:endParaRPr/>
          </a:p>
        </p:txBody>
      </p:sp>
      <p:sp>
        <p:nvSpPr>
          <p:cNvPr id="166" name="Google Shape;166;p26"/>
          <p:cNvSpPr txBox="1">
            <a:spLocks noGrp="1"/>
          </p:cNvSpPr>
          <p:nvPr>
            <p:ph type="body" idx="1"/>
          </p:nvPr>
        </p:nvSpPr>
        <p:spPr>
          <a:xfrm>
            <a:off x="628650" y="1825625"/>
            <a:ext cx="80910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We swapped our CAS LDAP authn handler for Pac4j</a:t>
            </a:r>
            <a:endParaRPr/>
          </a:p>
          <a:p>
            <a:pPr marL="914400" lvl="1" indent="-342900" algn="l" rtl="0">
              <a:spcBef>
                <a:spcPts val="0"/>
              </a:spcBef>
              <a:spcAft>
                <a:spcPts val="0"/>
              </a:spcAft>
              <a:buSzPts val="1800"/>
              <a:buChar char="•"/>
            </a:pPr>
            <a:r>
              <a:rPr lang="en-US"/>
              <a:t>Custom AAD OpenID Connect (OIDC) service for CAS</a:t>
            </a:r>
            <a:endParaRPr/>
          </a:p>
          <a:p>
            <a:pPr marL="914400" lvl="1" indent="-342900" algn="l" rtl="0">
              <a:spcBef>
                <a:spcPts val="0"/>
              </a:spcBef>
              <a:spcAft>
                <a:spcPts val="0"/>
              </a:spcAft>
              <a:buSzPts val="1800"/>
              <a:buChar char="•"/>
            </a:pPr>
            <a:r>
              <a:rPr lang="en-US"/>
              <a:t>Pac4j authn handler in CAS configured for above OIDC service in AAD</a:t>
            </a:r>
            <a:endParaRPr/>
          </a:p>
          <a:p>
            <a:pPr marL="914400" lvl="1" indent="-342900" algn="l" rtl="0">
              <a:spcBef>
                <a:spcPts val="0"/>
              </a:spcBef>
              <a:spcAft>
                <a:spcPts val="0"/>
              </a:spcAft>
              <a:buSzPts val="1800"/>
              <a:buChar char="•"/>
            </a:pPr>
            <a:r>
              <a:rPr lang="en-US"/>
              <a:t>All users forced to use this pac4j authn handler</a:t>
            </a:r>
            <a:endParaRPr/>
          </a:p>
          <a:p>
            <a:pPr marL="457200" lvl="0" indent="-342900" algn="l" rtl="0">
              <a:spcBef>
                <a:spcPts val="1000"/>
              </a:spcBef>
              <a:spcAft>
                <a:spcPts val="0"/>
              </a:spcAft>
              <a:buSzPts val="1800"/>
              <a:buChar char="•"/>
            </a:pPr>
            <a:r>
              <a:rPr lang="en-US"/>
              <a:t>Allowed “seamless” transition to Azure AD login system</a:t>
            </a:r>
            <a:endParaRPr/>
          </a:p>
          <a:p>
            <a:pPr marL="914400" lvl="1" indent="-342900" algn="l" rtl="0">
              <a:spcBef>
                <a:spcPts val="0"/>
              </a:spcBef>
              <a:spcAft>
                <a:spcPts val="0"/>
              </a:spcAft>
              <a:buSzPts val="1800"/>
              <a:buChar char="•"/>
            </a:pPr>
            <a:r>
              <a:rPr lang="en-US"/>
              <a:t>No CAS service changes</a:t>
            </a:r>
            <a:endParaRPr/>
          </a:p>
          <a:p>
            <a:pPr marL="914400" lvl="1" indent="-342900" algn="l" rtl="0">
              <a:spcBef>
                <a:spcPts val="0"/>
              </a:spcBef>
              <a:spcAft>
                <a:spcPts val="0"/>
              </a:spcAft>
              <a:buSzPts val="1800"/>
              <a:buChar char="•"/>
            </a:pPr>
            <a:r>
              <a:rPr lang="en-US"/>
              <a:t>No SimpleSAML service or config changes</a:t>
            </a:r>
            <a:endParaRPr/>
          </a:p>
          <a:p>
            <a:pPr marL="914400" lvl="1" indent="-342900" algn="l" rtl="0">
              <a:spcBef>
                <a:spcPts val="0"/>
              </a:spcBef>
              <a:spcAft>
                <a:spcPts val="0"/>
              </a:spcAft>
              <a:buSzPts val="1800"/>
              <a:buChar char="•"/>
            </a:pPr>
            <a:r>
              <a:rPr lang="en-US"/>
              <a:t>No URL changes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7"/>
          <p:cNvPicPr preferRelativeResize="0"/>
          <p:nvPr/>
        </p:nvPicPr>
        <p:blipFill rotWithShape="1">
          <a:blip r:embed="rId3">
            <a:alphaModFix/>
          </a:blip>
          <a:srcRect b="6950"/>
          <a:stretch/>
        </p:blipFill>
        <p:spPr>
          <a:xfrm>
            <a:off x="1342288" y="737612"/>
            <a:ext cx="6459425" cy="5382774"/>
          </a:xfrm>
          <a:prstGeom prst="rect">
            <a:avLst/>
          </a:prstGeom>
          <a:noFill/>
          <a:ln>
            <a:noFill/>
          </a:ln>
        </p:spPr>
      </p:pic>
      <p:sp>
        <p:nvSpPr>
          <p:cNvPr id="172" name="Google Shape;172;p27"/>
          <p:cNvSpPr txBox="1">
            <a:spLocks noGrp="1"/>
          </p:cNvSpPr>
          <p:nvPr>
            <p:ph type="title"/>
          </p:nvPr>
        </p:nvSpPr>
        <p:spPr>
          <a:xfrm>
            <a:off x="628675" y="0"/>
            <a:ext cx="8226600" cy="7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CAS: Authentication Flow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Pitfalls/gotchas</a:t>
            </a:r>
            <a:endParaRPr/>
          </a:p>
        </p:txBody>
      </p:sp>
      <p:pic>
        <p:nvPicPr>
          <p:cNvPr id="178" name="Google Shape;178;p28"/>
          <p:cNvPicPr preferRelativeResize="0"/>
          <p:nvPr/>
        </p:nvPicPr>
        <p:blipFill>
          <a:blip r:embed="rId3">
            <a:alphaModFix/>
          </a:blip>
          <a:stretch>
            <a:fillRect/>
          </a:stretch>
        </p:blipFill>
        <p:spPr>
          <a:xfrm>
            <a:off x="1267638" y="1518450"/>
            <a:ext cx="6608725" cy="466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76275" y="365125"/>
            <a:ext cx="8391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Password Hash Sync &amp; Preexpired Passwords</a:t>
            </a:r>
            <a:endParaRPr/>
          </a:p>
        </p:txBody>
      </p:sp>
      <p:sp>
        <p:nvSpPr>
          <p:cNvPr id="184" name="Google Shape;184;p2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chemeClr val="dk1"/>
              </a:buClr>
              <a:buSzPts val="1800"/>
              <a:buChar char="•"/>
            </a:pPr>
            <a:r>
              <a:rPr lang="en-US"/>
              <a:t>AAD Connect can sync local password changes to AAD</a:t>
            </a:r>
            <a:endParaRPr/>
          </a:p>
          <a:p>
            <a:pPr marL="228600" lvl="0" indent="-165100" algn="l" rtl="0">
              <a:lnSpc>
                <a:spcPct val="90000"/>
              </a:lnSpc>
              <a:spcBef>
                <a:spcPts val="1000"/>
              </a:spcBef>
              <a:spcAft>
                <a:spcPts val="0"/>
              </a:spcAft>
              <a:buClr>
                <a:schemeClr val="dk1"/>
              </a:buClr>
              <a:buSzPts val="1800"/>
              <a:buChar char="•"/>
            </a:pPr>
            <a:r>
              <a:rPr lang="en-US"/>
              <a:t>By default, local password changes that indicate a password must be changed do not sync to AAD</a:t>
            </a:r>
            <a:endParaRPr/>
          </a:p>
          <a:p>
            <a:pPr marL="228600" lvl="0" indent="-165100" algn="l" rtl="0">
              <a:lnSpc>
                <a:spcPct val="90000"/>
              </a:lnSpc>
              <a:spcBef>
                <a:spcPts val="1000"/>
              </a:spcBef>
              <a:spcAft>
                <a:spcPts val="0"/>
              </a:spcAft>
              <a:buSzPts val="1800"/>
              <a:buChar char="•"/>
            </a:pPr>
            <a:r>
              <a:rPr lang="en-US"/>
              <a:t>Why? 🤷🏻‍♂️</a:t>
            </a:r>
            <a:endParaRPr/>
          </a:p>
          <a:p>
            <a:pPr marL="228600" lvl="0" indent="-165100" algn="l" rtl="0">
              <a:lnSpc>
                <a:spcPct val="90000"/>
              </a:lnSpc>
              <a:spcBef>
                <a:spcPts val="1000"/>
              </a:spcBef>
              <a:spcAft>
                <a:spcPts val="0"/>
              </a:spcAft>
              <a:buSzPts val="1800"/>
              <a:buChar char="•"/>
            </a:pPr>
            <a:r>
              <a:rPr lang="en-US"/>
              <a:t>Preview AAD Connect feature to sync preexpired password changes to AAD – </a:t>
            </a:r>
            <a:r>
              <a:rPr lang="en-US" sz="1200" u="sng">
                <a:solidFill>
                  <a:schemeClr val="hlink"/>
                </a:solidFill>
                <a:hlinkClick r:id="rId3"/>
              </a:rPr>
              <a:t>https://docs.microsoft.com/en-us/azure/active-directory/hybrid/how-to-connect-password-hash-synchronization#synchronizing-temporary-passwords-and-force-password-change-on-next-logon</a:t>
            </a:r>
            <a:endParaRPr/>
          </a:p>
          <a:p>
            <a:pPr marL="228600" lvl="0" indent="-165100" algn="l" rtl="0">
              <a:lnSpc>
                <a:spcPct val="90000"/>
              </a:lnSpc>
              <a:spcBef>
                <a:spcPts val="1000"/>
              </a:spcBef>
              <a:spcAft>
                <a:spcPts val="0"/>
              </a:spcAft>
              <a:buSzPts val="1800"/>
              <a:buChar char="•"/>
            </a:pPr>
            <a:r>
              <a:rPr lang="en-US"/>
              <a:t>Users who authenticate with preexpired password are prompted to pick a new password within AAD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Seamless SSO</a:t>
            </a:r>
            <a:endParaRPr/>
          </a:p>
        </p:txBody>
      </p:sp>
      <p:sp>
        <p:nvSpPr>
          <p:cNvPr id="190" name="Google Shape;190;p3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chemeClr val="dk1"/>
              </a:buClr>
              <a:buSzPts val="1800"/>
              <a:buChar char="•"/>
            </a:pPr>
            <a:r>
              <a:rPr lang="en-US"/>
              <a:t>AAD Connect feature to silently use Kerberos credentials when authenticating to Azure AD</a:t>
            </a:r>
            <a:endParaRPr/>
          </a:p>
          <a:p>
            <a:pPr marL="228600" lvl="0" indent="-165100" algn="l" rtl="0">
              <a:lnSpc>
                <a:spcPct val="90000"/>
              </a:lnSpc>
              <a:spcBef>
                <a:spcPts val="1000"/>
              </a:spcBef>
              <a:spcAft>
                <a:spcPts val="0"/>
              </a:spcAft>
              <a:buSzPts val="1800"/>
              <a:buChar char="•"/>
            </a:pPr>
            <a:r>
              <a:rPr lang="en-US"/>
              <a:t>“Magical” 🔮</a:t>
            </a:r>
            <a:endParaRPr/>
          </a:p>
          <a:p>
            <a:pPr marL="228600" lvl="0" indent="-165100" algn="l" rtl="0">
              <a:lnSpc>
                <a:spcPct val="90000"/>
              </a:lnSpc>
              <a:spcBef>
                <a:spcPts val="1000"/>
              </a:spcBef>
              <a:spcAft>
                <a:spcPts val="0"/>
              </a:spcAft>
              <a:buSzPts val="1800"/>
              <a:buChar char="•"/>
            </a:pPr>
            <a:r>
              <a:rPr lang="en-US"/>
              <a:t>Also magically infuriating</a:t>
            </a:r>
            <a:endParaRPr/>
          </a:p>
          <a:p>
            <a:pPr marL="228600" lvl="0" indent="-165100" algn="l" rtl="0">
              <a:lnSpc>
                <a:spcPct val="90000"/>
              </a:lnSpc>
              <a:spcBef>
                <a:spcPts val="1000"/>
              </a:spcBef>
              <a:spcAft>
                <a:spcPts val="0"/>
              </a:spcAft>
              <a:buSzPts val="1800"/>
              <a:buChar char="•"/>
            </a:pPr>
            <a:r>
              <a:rPr lang="en-US"/>
              <a:t>Prior to device-based Office licensing, this was how labs signed users in to Office 365 apps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CAS Attribute Leaking</a:t>
            </a:r>
            <a:endParaRPr/>
          </a:p>
        </p:txBody>
      </p:sp>
      <p:sp>
        <p:nvSpPr>
          <p:cNvPr id="196" name="Google Shape;196;p3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chemeClr val="dk1"/>
              </a:buClr>
              <a:buSzPts val="1800"/>
              <a:buChar char="•"/>
            </a:pPr>
            <a:r>
              <a:rPr lang="en-US"/>
              <a:t>CAS was releasing incorrect attributes to some users, who saw attributes from a different user</a:t>
            </a:r>
            <a:endParaRPr/>
          </a:p>
          <a:p>
            <a:pPr marL="228600" lvl="0" indent="-165100" algn="l" rtl="0">
              <a:lnSpc>
                <a:spcPct val="90000"/>
              </a:lnSpc>
              <a:spcBef>
                <a:spcPts val="1000"/>
              </a:spcBef>
              <a:spcAft>
                <a:spcPts val="0"/>
              </a:spcAft>
              <a:buSzPts val="1800"/>
              <a:buChar char="•"/>
            </a:pPr>
            <a:r>
              <a:rPr lang="en-US"/>
              <a:t>Traced to:</a:t>
            </a:r>
            <a:endParaRPr/>
          </a:p>
          <a:p>
            <a:pPr marL="685800" lvl="1" indent="-228600" algn="l" rtl="0">
              <a:lnSpc>
                <a:spcPct val="90000"/>
              </a:lnSpc>
              <a:spcBef>
                <a:spcPts val="0"/>
              </a:spcBef>
              <a:spcAft>
                <a:spcPts val="0"/>
              </a:spcAft>
              <a:buSzPts val="1800"/>
              <a:buChar char="•"/>
            </a:pPr>
            <a:r>
              <a:rPr lang="en-US"/>
              <a:t>Near-identical usernames</a:t>
            </a:r>
            <a:endParaRPr/>
          </a:p>
          <a:p>
            <a:pPr marL="685800" lvl="1" indent="-228600" algn="l" rtl="0">
              <a:lnSpc>
                <a:spcPct val="90000"/>
              </a:lnSpc>
              <a:spcBef>
                <a:spcPts val="0"/>
              </a:spcBef>
              <a:spcAft>
                <a:spcPts val="0"/>
              </a:spcAft>
              <a:buSzPts val="1800"/>
              <a:buChar char="•"/>
            </a:pPr>
            <a:r>
              <a:rPr lang="en-US"/>
              <a:t>Where one person authenticated to CAS within 30 minutes of someone with similar username</a:t>
            </a:r>
            <a:endParaRPr/>
          </a:p>
          <a:p>
            <a:pPr marL="228600" lvl="0" indent="-165100" algn="l" rtl="0">
              <a:lnSpc>
                <a:spcPct val="90000"/>
              </a:lnSpc>
              <a:spcBef>
                <a:spcPts val="1000"/>
              </a:spcBef>
              <a:spcAft>
                <a:spcPts val="0"/>
              </a:spcAft>
              <a:buClr>
                <a:schemeClr val="dk1"/>
              </a:buClr>
              <a:buSzPts val="1800"/>
              <a:buChar char="•"/>
            </a:pPr>
            <a:r>
              <a:rPr lang="en-US"/>
              <a:t>CAS 6.1.x/Person Directory 1.8.15 defaults to using just usernames as attribute repository cache keys</a:t>
            </a:r>
            <a:endParaRPr/>
          </a:p>
          <a:p>
            <a:pPr marL="228600" lvl="0" indent="-165100" algn="l" rtl="0">
              <a:lnSpc>
                <a:spcPct val="90000"/>
              </a:lnSpc>
              <a:spcBef>
                <a:spcPts val="1000"/>
              </a:spcBef>
              <a:spcAft>
                <a:spcPts val="0"/>
              </a:spcAft>
              <a:buSzPts val="1800"/>
              <a:buChar char="•"/>
            </a:pPr>
            <a:r>
              <a:rPr lang="en-US"/>
              <a:t>We disabled attribute caching. Unclear how to use more than just usernames for cache keys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a:extLst>
              <a:ext uri="{FF2B5EF4-FFF2-40B4-BE49-F238E27FC236}">
                <a16:creationId xmlns:a16="http://schemas.microsoft.com/office/drawing/2014/main" id="{E49972EB-C5C0-6E4E-AF07-575A140F2FA5}"/>
              </a:ext>
            </a:extLst>
          </p:cNvPr>
          <p:cNvPicPr>
            <a:picLocks noChangeAspect="1"/>
          </p:cNvPicPr>
          <p:nvPr/>
        </p:nvPicPr>
        <p:blipFill>
          <a:blip r:embed="rId3"/>
          <a:stretch>
            <a:fillRect/>
          </a:stretch>
        </p:blipFill>
        <p:spPr>
          <a:xfrm>
            <a:off x="0" y="0"/>
            <a:ext cx="9144000" cy="6097905"/>
          </a:xfrm>
          <a:prstGeom prst="rect">
            <a:avLst/>
          </a:prstGeom>
        </p:spPr>
      </p:pic>
      <p:sp>
        <p:nvSpPr>
          <p:cNvPr id="92" name="Google Shape;92;p14"/>
          <p:cNvSpPr txBox="1">
            <a:spLocks noGrp="1"/>
          </p:cNvSpPr>
          <p:nvPr>
            <p:ph type="title"/>
          </p:nvPr>
        </p:nvSpPr>
        <p:spPr>
          <a:xfrm>
            <a:off x="628638" y="2306739"/>
            <a:ext cx="7886700" cy="285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rgbClr val="FFFFFF"/>
                </a:solidFill>
              </a:rPr>
              <a:t>Who we are</a:t>
            </a:r>
            <a:endParaRPr dirty="0">
              <a:solidFill>
                <a:srgbClr val="FFFFFF"/>
              </a:solidFill>
            </a:endParaRPr>
          </a:p>
        </p:txBody>
      </p:sp>
      <p:sp>
        <p:nvSpPr>
          <p:cNvPr id="93" name="Google Shape;93;p14"/>
          <p:cNvSpPr txBox="1">
            <a:spLocks noGrp="1"/>
          </p:cNvSpPr>
          <p:nvPr>
            <p:ph type="body" idx="1"/>
          </p:nvPr>
        </p:nvSpPr>
        <p:spPr>
          <a:xfrm>
            <a:off x="628638" y="4128372"/>
            <a:ext cx="5309825" cy="1031067"/>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a:solidFill>
                  <a:srgbClr val="D9D9D9"/>
                </a:solidFill>
                <a:effectLst>
                  <a:outerShdw blurRad="50800" dist="50800" dir="5400000" algn="ctr" rotWithShape="0">
                    <a:srgbClr val="000000">
                      <a:alpha val="76000"/>
                    </a:srgbClr>
                  </a:outerShdw>
                </a:effectLst>
              </a:rPr>
              <a:t>Shawn Plummer – Systems Manager</a:t>
            </a:r>
            <a:endParaRPr dirty="0">
              <a:solidFill>
                <a:srgbClr val="D9D9D9"/>
              </a:solidFill>
              <a:effectLst>
                <a:outerShdw blurRad="50800" dist="50800" dir="5400000" algn="ctr" rotWithShape="0">
                  <a:srgbClr val="000000">
                    <a:alpha val="76000"/>
                  </a:srgbClr>
                </a:outerShdw>
              </a:effectLst>
            </a:endParaRPr>
          </a:p>
          <a:p>
            <a:pPr marL="228600" lvl="0" indent="-50800" algn="l" rtl="0">
              <a:lnSpc>
                <a:spcPct val="90000"/>
              </a:lnSpc>
              <a:spcBef>
                <a:spcPts val="0"/>
              </a:spcBef>
              <a:spcAft>
                <a:spcPts val="0"/>
              </a:spcAft>
              <a:buClr>
                <a:schemeClr val="dk1"/>
              </a:buClr>
              <a:buSzPts val="2800"/>
              <a:buNone/>
            </a:pPr>
            <a:r>
              <a:rPr lang="en-US" dirty="0">
                <a:solidFill>
                  <a:srgbClr val="D9D9D9"/>
                </a:solidFill>
                <a:effectLst>
                  <a:outerShdw blurRad="50800" dist="50800" dir="5400000" algn="ctr" rotWithShape="0">
                    <a:srgbClr val="000000">
                      <a:alpha val="76000"/>
                    </a:srgbClr>
                  </a:outerShdw>
                </a:effectLst>
              </a:rPr>
              <a:t>David Warden – Systems Administrator</a:t>
            </a:r>
            <a:endParaRPr dirty="0">
              <a:solidFill>
                <a:srgbClr val="D9D9D9"/>
              </a:solidFill>
              <a:effectLst>
                <a:outerShdw blurRad="50800" dist="50800" dir="5400000" algn="ctr" rotWithShape="0">
                  <a:srgbClr val="000000">
                    <a:alpha val="76000"/>
                  </a:srgbClr>
                </a:outerShdw>
              </a:effectLst>
            </a:endParaRPr>
          </a:p>
          <a:p>
            <a:pPr marL="228600" lvl="0" indent="-50800" algn="l" rtl="0">
              <a:lnSpc>
                <a:spcPct val="90000"/>
              </a:lnSpc>
              <a:spcBef>
                <a:spcPts val="0"/>
              </a:spcBef>
              <a:spcAft>
                <a:spcPts val="0"/>
              </a:spcAft>
              <a:buClr>
                <a:schemeClr val="dk1"/>
              </a:buClr>
              <a:buSzPts val="2800"/>
              <a:buNone/>
            </a:pPr>
            <a:r>
              <a:rPr lang="en-US" dirty="0">
                <a:solidFill>
                  <a:srgbClr val="D9D9D9"/>
                </a:solidFill>
                <a:effectLst>
                  <a:outerShdw blurRad="50800" dist="50800" dir="5400000" algn="ctr" rotWithShape="0">
                    <a:srgbClr val="000000">
                      <a:alpha val="76000"/>
                    </a:srgbClr>
                  </a:outerShdw>
                </a:effectLst>
              </a:rPr>
              <a:t>~5,500 students – ~1,000 Faculty/Staff</a:t>
            </a:r>
            <a:endParaRPr dirty="0">
              <a:solidFill>
                <a:srgbClr val="D9D9D9"/>
              </a:solidFill>
              <a:effectLst>
                <a:outerShdw blurRad="50800" dist="50800" dir="5400000" algn="ctr" rotWithShape="0">
                  <a:srgbClr val="000000">
                    <a:alpha val="76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Multiple password reset methods</a:t>
            </a:r>
            <a:endParaRPr/>
          </a:p>
        </p:txBody>
      </p:sp>
      <p:sp>
        <p:nvSpPr>
          <p:cNvPr id="202" name="Google Shape;202;p32"/>
          <p:cNvSpPr txBox="1">
            <a:spLocks noGrp="1"/>
          </p:cNvSpPr>
          <p:nvPr>
            <p:ph type="body" idx="1"/>
          </p:nvPr>
        </p:nvSpPr>
        <p:spPr>
          <a:xfrm>
            <a:off x="628650" y="1825625"/>
            <a:ext cx="3655800" cy="4351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800"/>
              <a:buChar char="•"/>
            </a:pPr>
            <a:r>
              <a:rPr lang="en-US"/>
              <a:t>Requiring more than 1 SSPR method</a:t>
            </a:r>
            <a:endParaRPr/>
          </a:p>
          <a:p>
            <a:pPr marL="228600" lvl="0" indent="-228600" algn="l" rtl="0">
              <a:lnSpc>
                <a:spcPct val="90000"/>
              </a:lnSpc>
              <a:spcBef>
                <a:spcPts val="1000"/>
              </a:spcBef>
              <a:spcAft>
                <a:spcPts val="0"/>
              </a:spcAft>
              <a:buSzPts val="1800"/>
              <a:buChar char="•"/>
            </a:pPr>
            <a:r>
              <a:rPr lang="en-US"/>
              <a:t>SSPR/MFA registration purgatory</a:t>
            </a:r>
            <a:endParaRPr/>
          </a:p>
          <a:p>
            <a:pPr marL="228600" lvl="0" indent="-228600" algn="l" rtl="0">
              <a:lnSpc>
                <a:spcPct val="90000"/>
              </a:lnSpc>
              <a:spcBef>
                <a:spcPts val="1000"/>
              </a:spcBef>
              <a:spcAft>
                <a:spcPts val="0"/>
              </a:spcAft>
              <a:buSzPts val="1800"/>
              <a:buChar char="•"/>
            </a:pPr>
            <a:r>
              <a:rPr lang="en-US"/>
              <a:t>Users thought we had enabled MFA</a:t>
            </a:r>
            <a:endParaRPr/>
          </a:p>
          <a:p>
            <a:pPr marL="228600" lvl="0" indent="-228600" algn="l" rtl="0">
              <a:lnSpc>
                <a:spcPct val="90000"/>
              </a:lnSpc>
              <a:spcBef>
                <a:spcPts val="1000"/>
              </a:spcBef>
              <a:spcAft>
                <a:spcPts val="0"/>
              </a:spcAft>
              <a:buSzPts val="1800"/>
              <a:buChar char="•"/>
            </a:pPr>
            <a:r>
              <a:rPr lang="en-US"/>
              <a:t>Prompted for MFA every login🔥😡</a:t>
            </a:r>
            <a:endParaRPr/>
          </a:p>
        </p:txBody>
      </p:sp>
      <p:pic>
        <p:nvPicPr>
          <p:cNvPr id="203" name="Google Shape;203;p32"/>
          <p:cNvPicPr preferRelativeResize="0"/>
          <p:nvPr/>
        </p:nvPicPr>
        <p:blipFill>
          <a:blip r:embed="rId3">
            <a:alphaModFix/>
          </a:blip>
          <a:stretch>
            <a:fillRect/>
          </a:stretch>
        </p:blipFill>
        <p:spPr>
          <a:xfrm>
            <a:off x="5376897" y="2719788"/>
            <a:ext cx="2417518" cy="2781905"/>
          </a:xfrm>
          <a:prstGeom prst="rect">
            <a:avLst/>
          </a:prstGeom>
          <a:noFill/>
          <a:ln>
            <a:noFill/>
          </a:ln>
        </p:spPr>
      </p:pic>
      <p:pic>
        <p:nvPicPr>
          <p:cNvPr id="204" name="Google Shape;204;p32"/>
          <p:cNvPicPr preferRelativeResize="0"/>
          <p:nvPr/>
        </p:nvPicPr>
        <p:blipFill>
          <a:blip r:embed="rId4">
            <a:alphaModFix/>
          </a:blip>
          <a:stretch>
            <a:fillRect/>
          </a:stretch>
        </p:blipFill>
        <p:spPr>
          <a:xfrm>
            <a:off x="4859623" y="1825625"/>
            <a:ext cx="3409624" cy="3923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Pre-load alternate email/mobile</a:t>
            </a:r>
            <a:endParaRPr/>
          </a:p>
        </p:txBody>
      </p:sp>
      <p:sp>
        <p:nvSpPr>
          <p:cNvPr id="210" name="Google Shape;210;p3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Microsoft has a whole document about how to pre-load SSPR methods – </a:t>
            </a:r>
            <a:r>
              <a:rPr lang="en-US" sz="1200" u="sng">
                <a:solidFill>
                  <a:schemeClr val="hlink"/>
                </a:solidFill>
                <a:hlinkClick r:id="rId3"/>
              </a:rPr>
              <a:t>https://docs.microsoft.com/en-us/azure/active-directory/authentication/howto-sspr-authenticationdata</a:t>
            </a:r>
            <a:endParaRPr sz="1200"/>
          </a:p>
          <a:p>
            <a:pPr marL="457200" lvl="0" indent="-406400" algn="l" rtl="0">
              <a:lnSpc>
                <a:spcPct val="90000"/>
              </a:lnSpc>
              <a:spcBef>
                <a:spcPts val="1000"/>
              </a:spcBef>
              <a:spcAft>
                <a:spcPts val="0"/>
              </a:spcAft>
              <a:buSzPts val="2800"/>
              <a:buChar char="•"/>
            </a:pPr>
            <a:r>
              <a:rPr lang="en-US"/>
              <a:t>Data loaded via this method is readable by anyone in your domain!</a:t>
            </a:r>
            <a:br>
              <a:rPr lang="en-US"/>
            </a:br>
            <a:r>
              <a:rPr lang="en-US" sz="1200" u="sng">
                <a:solidFill>
                  <a:schemeClr val="hlink"/>
                </a:solidFill>
                <a:hlinkClick r:id="rId4"/>
              </a:rPr>
              <a:t>https://github.com/MicrosoftDocs/azure-docs/issues/33222</a:t>
            </a:r>
            <a:endParaRPr sz="1200"/>
          </a:p>
          <a:p>
            <a:pPr marL="457200" lvl="0" indent="-406400" algn="l" rtl="0">
              <a:lnSpc>
                <a:spcPct val="90000"/>
              </a:lnSpc>
              <a:spcBef>
                <a:spcPts val="1000"/>
              </a:spcBef>
              <a:spcAft>
                <a:spcPts val="0"/>
              </a:spcAft>
              <a:buSzPts val="2800"/>
              <a:buChar char="•"/>
            </a:pPr>
            <a:r>
              <a:rPr lang="en-US"/>
              <a:t>This applies to any synced attributes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MFA Wishlist </a:t>
            </a:r>
            <a:endParaRPr/>
          </a:p>
        </p:txBody>
      </p:sp>
      <p:sp>
        <p:nvSpPr>
          <p:cNvPr id="216" name="Google Shape;216;p34"/>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Based on user or group:</a:t>
            </a:r>
            <a:endParaRPr/>
          </a:p>
          <a:p>
            <a:pPr marL="457200" lvl="0" indent="-342900" algn="l" rtl="0">
              <a:spcBef>
                <a:spcPts val="1000"/>
              </a:spcBef>
              <a:spcAft>
                <a:spcPts val="0"/>
              </a:spcAft>
              <a:buSzPts val="1800"/>
              <a:buFont typeface="Calibri"/>
              <a:buChar char="•"/>
            </a:pPr>
            <a:r>
              <a:rPr lang="en-US"/>
              <a:t>Specify minimum number of registered methods</a:t>
            </a:r>
            <a:endParaRPr/>
          </a:p>
          <a:p>
            <a:pPr marL="457200" lvl="0" indent="-342900" algn="l" rtl="0">
              <a:spcBef>
                <a:spcPts val="0"/>
              </a:spcBef>
              <a:spcAft>
                <a:spcPts val="0"/>
              </a:spcAft>
              <a:buSzPts val="1800"/>
              <a:buFont typeface="Calibri"/>
              <a:buChar char="•"/>
            </a:pPr>
            <a:r>
              <a:rPr lang="en-US"/>
              <a:t>Control what methods are allowed</a:t>
            </a:r>
            <a:endParaRPr/>
          </a:p>
          <a:p>
            <a:pPr marL="457200" lvl="0" indent="-342900" algn="l" rtl="0">
              <a:spcBef>
                <a:spcPts val="0"/>
              </a:spcBef>
              <a:spcAft>
                <a:spcPts val="0"/>
              </a:spcAft>
              <a:buSzPts val="1800"/>
              <a:buFont typeface="Calibri"/>
              <a:buChar char="•"/>
            </a:pPr>
            <a:r>
              <a:rPr lang="en-US"/>
              <a:t>Allow offline/recovery one-time codes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Better self-service MFA method management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3" name="Picture 2">
            <a:extLst>
              <a:ext uri="{FF2B5EF4-FFF2-40B4-BE49-F238E27FC236}">
                <a16:creationId xmlns:a16="http://schemas.microsoft.com/office/drawing/2014/main" id="{923C14B8-1007-764F-AF6F-30BC43FC9AAD}"/>
              </a:ext>
            </a:extLst>
          </p:cNvPr>
          <p:cNvPicPr>
            <a:picLocks noChangeAspect="1"/>
          </p:cNvPicPr>
          <p:nvPr/>
        </p:nvPicPr>
        <p:blipFill>
          <a:blip r:embed="rId3"/>
          <a:stretch>
            <a:fillRect/>
          </a:stretch>
        </p:blipFill>
        <p:spPr>
          <a:xfrm>
            <a:off x="0" y="0"/>
            <a:ext cx="9144000" cy="6097905"/>
          </a:xfrm>
          <a:prstGeom prst="rect">
            <a:avLst/>
          </a:prstGeom>
        </p:spPr>
      </p:pic>
      <p:sp>
        <p:nvSpPr>
          <p:cNvPr id="222" name="Google Shape;222;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Thank You</a:t>
            </a:r>
            <a:endParaRPr/>
          </a:p>
        </p:txBody>
      </p:sp>
      <p:sp>
        <p:nvSpPr>
          <p:cNvPr id="223" name="Google Shape;223;p35"/>
          <p:cNvSpPr txBox="1">
            <a:spLocks noGrp="1"/>
          </p:cNvSpPr>
          <p:nvPr>
            <p:ph type="body" idx="1"/>
          </p:nvPr>
        </p:nvSpPr>
        <p:spPr>
          <a:xfrm>
            <a:off x="628650" y="1253331"/>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a:t>Shawn Plummer – </a:t>
            </a:r>
            <a:r>
              <a:rPr lang="en-US" dirty="0" err="1"/>
              <a:t>plummer@geneseo.edu</a:t>
            </a:r>
            <a:endParaRPr dirty="0"/>
          </a:p>
          <a:p>
            <a:pPr marL="228600" lvl="0" indent="-50800" algn="l" rtl="0">
              <a:lnSpc>
                <a:spcPct val="90000"/>
              </a:lnSpc>
              <a:spcBef>
                <a:spcPts val="0"/>
              </a:spcBef>
              <a:spcAft>
                <a:spcPts val="0"/>
              </a:spcAft>
              <a:buClr>
                <a:schemeClr val="dk1"/>
              </a:buClr>
              <a:buSzPts val="2800"/>
              <a:buNone/>
            </a:pPr>
            <a:r>
              <a:rPr lang="en-US" dirty="0"/>
              <a:t>David Warden – </a:t>
            </a:r>
            <a:r>
              <a:rPr lang="en-US" dirty="0" err="1"/>
              <a:t>warden@geneseo.edu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Where we were</a:t>
            </a:r>
            <a:endParaRPr/>
          </a:p>
        </p:txBody>
      </p:sp>
      <p:sp>
        <p:nvSpPr>
          <p:cNvPr id="99" name="Google Shape;99;p15"/>
          <p:cNvSpPr txBox="1">
            <a:spLocks noGrp="1"/>
          </p:cNvSpPr>
          <p:nvPr>
            <p:ph type="body" idx="1"/>
          </p:nvPr>
        </p:nvSpPr>
        <p:spPr>
          <a:xfrm>
            <a:off x="628650" y="1488425"/>
            <a:ext cx="7886700" cy="4766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800"/>
              <a:buChar char="•"/>
            </a:pPr>
            <a:r>
              <a:rPr lang="en-US"/>
              <a:t>Apereo CAS 4.2.x</a:t>
            </a:r>
            <a:endParaRPr/>
          </a:p>
          <a:p>
            <a:pPr marL="667512" lvl="1" indent="-205740" algn="l" rtl="0">
              <a:lnSpc>
                <a:spcPct val="90000"/>
              </a:lnSpc>
              <a:spcBef>
                <a:spcPts val="0"/>
              </a:spcBef>
              <a:spcAft>
                <a:spcPts val="0"/>
              </a:spcAft>
              <a:buSzPts val="1800"/>
              <a:buChar char="•"/>
            </a:pPr>
            <a:r>
              <a:rPr lang="en-US"/>
              <a:t>Active Directory (AD) via LDAP for</a:t>
            </a:r>
            <a:endParaRPr/>
          </a:p>
          <a:p>
            <a:pPr marL="1143000" lvl="2" indent="-228600" algn="l" rtl="0">
              <a:lnSpc>
                <a:spcPct val="90000"/>
              </a:lnSpc>
              <a:spcBef>
                <a:spcPts val="0"/>
              </a:spcBef>
              <a:spcAft>
                <a:spcPts val="0"/>
              </a:spcAft>
              <a:buSzPts val="1800"/>
              <a:buChar char="•"/>
            </a:pPr>
            <a:r>
              <a:rPr lang="en-US"/>
              <a:t>User authentication</a:t>
            </a:r>
            <a:endParaRPr/>
          </a:p>
          <a:p>
            <a:pPr marL="1143000" lvl="2" indent="-228600" algn="l" rtl="0">
              <a:lnSpc>
                <a:spcPct val="90000"/>
              </a:lnSpc>
              <a:spcBef>
                <a:spcPts val="0"/>
              </a:spcBef>
              <a:spcAft>
                <a:spcPts val="0"/>
              </a:spcAft>
              <a:buSzPts val="1800"/>
              <a:buChar char="•"/>
            </a:pPr>
            <a:r>
              <a:rPr lang="en-US"/>
              <a:t>Attribute lookup</a:t>
            </a:r>
            <a:endParaRPr/>
          </a:p>
          <a:p>
            <a:pPr marL="1143000" lvl="2" indent="-228600" algn="l" rtl="0">
              <a:lnSpc>
                <a:spcPct val="90000"/>
              </a:lnSpc>
              <a:spcBef>
                <a:spcPts val="0"/>
              </a:spcBef>
              <a:spcAft>
                <a:spcPts val="0"/>
              </a:spcAft>
              <a:buSzPts val="1800"/>
              <a:buChar char="•"/>
            </a:pPr>
            <a:r>
              <a:rPr lang="en-US"/>
              <a:t>Account and password status lookup</a:t>
            </a:r>
            <a:endParaRPr/>
          </a:p>
          <a:p>
            <a:pPr marL="228600" lvl="0" indent="-228600" algn="l" rtl="0">
              <a:lnSpc>
                <a:spcPct val="90000"/>
              </a:lnSpc>
              <a:spcBef>
                <a:spcPts val="1000"/>
              </a:spcBef>
              <a:spcAft>
                <a:spcPts val="0"/>
              </a:spcAft>
              <a:buSzPts val="1800"/>
              <a:buChar char="•"/>
            </a:pPr>
            <a:r>
              <a:rPr lang="en-US"/>
              <a:t>SimpleSAML IdP</a:t>
            </a:r>
            <a:endParaRPr/>
          </a:p>
          <a:p>
            <a:pPr marL="685800" lvl="1" indent="-228600" algn="l" rtl="0">
              <a:lnSpc>
                <a:spcPct val="90000"/>
              </a:lnSpc>
              <a:spcBef>
                <a:spcPts val="0"/>
              </a:spcBef>
              <a:spcAft>
                <a:spcPts val="0"/>
              </a:spcAft>
              <a:buSzPts val="1800"/>
              <a:buChar char="•"/>
            </a:pPr>
            <a:r>
              <a:rPr lang="en-US"/>
              <a:t>Apereo CAS for authentication</a:t>
            </a:r>
            <a:endParaRPr/>
          </a:p>
          <a:p>
            <a:pPr marL="685800" lvl="1" indent="-228600" algn="l" rtl="0">
              <a:lnSpc>
                <a:spcPct val="90000"/>
              </a:lnSpc>
              <a:spcBef>
                <a:spcPts val="0"/>
              </a:spcBef>
              <a:spcAft>
                <a:spcPts val="0"/>
              </a:spcAft>
              <a:buSzPts val="1800"/>
              <a:buChar char="•"/>
            </a:pPr>
            <a:r>
              <a:rPr lang="en-US"/>
              <a:t>AD via LDAP for attribute lookup</a:t>
            </a:r>
            <a:endParaRPr/>
          </a:p>
          <a:p>
            <a:pPr marL="228600" lvl="0" indent="-228600" algn="l" rtl="0">
              <a:lnSpc>
                <a:spcPct val="90000"/>
              </a:lnSpc>
              <a:spcBef>
                <a:spcPts val="1000"/>
              </a:spcBef>
              <a:spcAft>
                <a:spcPts val="0"/>
              </a:spcAft>
              <a:buSzPts val="1800"/>
              <a:buChar char="•"/>
            </a:pPr>
            <a:r>
              <a:rPr lang="en-US"/>
              <a:t>Homegrown Self-Service Password Reset</a:t>
            </a:r>
            <a:endParaRPr/>
          </a:p>
          <a:p>
            <a:pPr marL="685800" lvl="1" indent="-228600" algn="l" rtl="0">
              <a:lnSpc>
                <a:spcPct val="90000"/>
              </a:lnSpc>
              <a:spcBef>
                <a:spcPts val="0"/>
              </a:spcBef>
              <a:spcAft>
                <a:spcPts val="0"/>
              </a:spcAft>
              <a:buSzPts val="1800"/>
              <a:buChar char="•"/>
            </a:pPr>
            <a:r>
              <a:rPr lang="en-US"/>
              <a:t>Authenticate with PII in Banner to reset password</a:t>
            </a:r>
            <a:endParaRPr/>
          </a:p>
          <a:p>
            <a:pPr marL="1143000" lvl="2" indent="-228600" algn="l" rtl="0">
              <a:lnSpc>
                <a:spcPct val="90000"/>
              </a:lnSpc>
              <a:spcBef>
                <a:spcPts val="0"/>
              </a:spcBef>
              <a:spcAft>
                <a:spcPts val="0"/>
              </a:spcAft>
              <a:buSzPts val="1800"/>
              <a:buChar char="•"/>
            </a:pPr>
            <a:r>
              <a:rPr lang="en-US"/>
              <a:t>Not all accounts have Banner records 😢</a:t>
            </a:r>
            <a:endParaRPr/>
          </a:p>
          <a:p>
            <a:pPr marL="685800" lvl="1" indent="-228600" algn="l" rtl="0">
              <a:lnSpc>
                <a:spcPct val="90000"/>
              </a:lnSpc>
              <a:spcBef>
                <a:spcPts val="0"/>
              </a:spcBef>
              <a:spcAft>
                <a:spcPts val="0"/>
              </a:spcAft>
              <a:buSzPts val="1800"/>
              <a:buChar char="•"/>
            </a:pPr>
            <a:r>
              <a:rPr lang="en-US"/>
              <a:t>Enforces AD Fine-Grained Password Policies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What was good</a:t>
            </a:r>
            <a:endParaRPr/>
          </a:p>
        </p:txBody>
      </p:sp>
      <p:sp>
        <p:nvSpPr>
          <p:cNvPr id="105" name="Google Shape;105;p16"/>
          <p:cNvSpPr txBox="1">
            <a:spLocks noGrp="1"/>
          </p:cNvSpPr>
          <p:nvPr>
            <p:ph type="body" idx="1"/>
          </p:nvPr>
        </p:nvSpPr>
        <p:spPr>
          <a:xfrm>
            <a:off x="628650" y="1488425"/>
            <a:ext cx="7886700" cy="47661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Open-source systems offered flexibility</a:t>
            </a:r>
            <a:endParaRPr/>
          </a:p>
          <a:p>
            <a:pPr marL="914400" lvl="1" indent="-342900" algn="l" rtl="0">
              <a:lnSpc>
                <a:spcPct val="90000"/>
              </a:lnSpc>
              <a:spcBef>
                <a:spcPts val="0"/>
              </a:spcBef>
              <a:spcAft>
                <a:spcPts val="0"/>
              </a:spcAft>
              <a:buSzPts val="1800"/>
              <a:buChar char="•"/>
            </a:pPr>
            <a:r>
              <a:rPr lang="en-US"/>
              <a:t>Custom patches to Apereo CAS</a:t>
            </a:r>
            <a:endParaRPr/>
          </a:p>
          <a:p>
            <a:pPr marL="914400" lvl="1" indent="-342900" algn="l" rtl="0">
              <a:lnSpc>
                <a:spcPct val="90000"/>
              </a:lnSpc>
              <a:spcBef>
                <a:spcPts val="0"/>
              </a:spcBef>
              <a:spcAft>
                <a:spcPts val="0"/>
              </a:spcAft>
              <a:buSzPts val="1800"/>
              <a:buChar char="•"/>
            </a:pPr>
            <a:r>
              <a:rPr lang="en-US"/>
              <a:t>Custom Banner identity verification for SSPR</a:t>
            </a:r>
            <a:endParaRPr/>
          </a:p>
          <a:p>
            <a:pPr marL="914400" lvl="1" indent="-342900" algn="l" rtl="0">
              <a:lnSpc>
                <a:spcPct val="90000"/>
              </a:lnSpc>
              <a:spcBef>
                <a:spcPts val="0"/>
              </a:spcBef>
              <a:spcAft>
                <a:spcPts val="0"/>
              </a:spcAft>
              <a:buSzPts val="1800"/>
              <a:buChar char="•"/>
            </a:pPr>
            <a:r>
              <a:rPr lang="en-US"/>
              <a:t>Full control over attribute release</a:t>
            </a:r>
            <a:endParaRPr/>
          </a:p>
          <a:p>
            <a:pPr marL="1371600" lvl="2" indent="-342900" algn="l" rtl="0">
              <a:spcBef>
                <a:spcPts val="0"/>
              </a:spcBef>
              <a:spcAft>
                <a:spcPts val="0"/>
              </a:spcAft>
              <a:buSzPts val="1800"/>
              <a:buChar char="•"/>
            </a:pPr>
            <a:r>
              <a:rPr lang="en-US" sz="2400"/>
              <a:t>Nested group support in SimpleSAML</a:t>
            </a:r>
            <a:endParaRPr sz="2400"/>
          </a:p>
          <a:p>
            <a:pPr marL="1371600" lvl="2" indent="-342900" algn="l" rtl="0">
              <a:spcBef>
                <a:spcPts val="0"/>
              </a:spcBef>
              <a:spcAft>
                <a:spcPts val="0"/>
              </a:spcAft>
              <a:buSzPts val="1800"/>
              <a:buChar char="•"/>
            </a:pPr>
            <a:r>
              <a:rPr lang="en-US" sz="2400"/>
              <a:t>Attribute name and value manipulation</a:t>
            </a:r>
            <a:endParaRPr sz="2400"/>
          </a:p>
          <a:p>
            <a:pPr marL="457200" lvl="0" indent="-342900" algn="l" rtl="0">
              <a:lnSpc>
                <a:spcPct val="90000"/>
              </a:lnSpc>
              <a:spcBef>
                <a:spcPts val="1000"/>
              </a:spcBef>
              <a:spcAft>
                <a:spcPts val="0"/>
              </a:spcAft>
              <a:buSzPts val="1800"/>
              <a:buChar char="•"/>
            </a:pPr>
            <a:r>
              <a:rPr lang="en-US"/>
              <a:t>Decent visibility</a:t>
            </a:r>
            <a:endParaRPr/>
          </a:p>
          <a:p>
            <a:pPr marL="914400" lvl="1" indent="-342900" algn="l" rtl="0">
              <a:lnSpc>
                <a:spcPct val="90000"/>
              </a:lnSpc>
              <a:spcBef>
                <a:spcPts val="0"/>
              </a:spcBef>
              <a:spcAft>
                <a:spcPts val="0"/>
              </a:spcAft>
              <a:buSzPts val="1800"/>
              <a:buChar char="•"/>
            </a:pPr>
            <a:r>
              <a:rPr lang="en-US"/>
              <a:t>Apereo CAS’ “audit log” tracks user activity</a:t>
            </a:r>
            <a:endParaRPr/>
          </a:p>
          <a:p>
            <a:pPr marL="914400" lvl="1" indent="-342900" algn="l" rtl="0">
              <a:lnSpc>
                <a:spcPct val="90000"/>
              </a:lnSpc>
              <a:spcBef>
                <a:spcPts val="0"/>
              </a:spcBef>
              <a:spcAft>
                <a:spcPts val="0"/>
              </a:spcAft>
              <a:buSzPts val="1800"/>
              <a:buChar char="•"/>
            </a:pPr>
            <a:r>
              <a:rPr lang="en-US"/>
              <a:t>Password Reset App logged user activity</a:t>
            </a:r>
            <a:endParaRPr/>
          </a:p>
          <a:p>
            <a:pPr marL="457200" lvl="0" indent="-342900" algn="l" rtl="0">
              <a:lnSpc>
                <a:spcPct val="90000"/>
              </a:lnSpc>
              <a:spcBef>
                <a:spcPts val="1000"/>
              </a:spcBef>
              <a:spcAft>
                <a:spcPts val="0"/>
              </a:spcAft>
              <a:buSzPts val="1800"/>
              <a:buChar char="•"/>
            </a:pPr>
            <a:r>
              <a:rPr lang="en-US"/>
              <a:t>SSPR did not require user registration</a:t>
            </a:r>
            <a:endParaRPr/>
          </a:p>
          <a:p>
            <a:pPr marL="0" lvl="0" indent="0" algn="l" rtl="0">
              <a:lnSpc>
                <a:spcPct val="90000"/>
              </a:lnSpc>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body" idx="1"/>
          </p:nvPr>
        </p:nvSpPr>
        <p:spPr>
          <a:xfrm>
            <a:off x="628650" y="1650525"/>
            <a:ext cx="7886700" cy="4351200"/>
          </a:xfrm>
          <a:prstGeom prst="rect">
            <a:avLst/>
          </a:prstGeom>
          <a:noFill/>
          <a:ln>
            <a:noFill/>
          </a:ln>
        </p:spPr>
        <p:txBody>
          <a:bodyPr spcFirstLastPara="1" wrap="square" lIns="91425" tIns="45700" rIns="91425" bIns="45700" anchor="t" anchorCtr="0">
            <a:noAutofit/>
          </a:bodyPr>
          <a:lstStyle/>
          <a:p>
            <a:pPr marL="402336" lvl="0" indent="-381000" algn="l" rtl="0">
              <a:lnSpc>
                <a:spcPct val="90000"/>
              </a:lnSpc>
              <a:spcBef>
                <a:spcPts val="0"/>
              </a:spcBef>
              <a:spcAft>
                <a:spcPts val="0"/>
              </a:spcAft>
              <a:buSzPts val="2400"/>
              <a:buChar char="•"/>
            </a:pPr>
            <a:r>
              <a:rPr lang="en-US" sz="2400"/>
              <a:t>Provide Multi-Factor Authentication</a:t>
            </a:r>
            <a:endParaRPr sz="2400"/>
          </a:p>
          <a:p>
            <a:pPr marL="402336" lvl="0" indent="-381000" algn="l" rtl="0">
              <a:lnSpc>
                <a:spcPct val="90000"/>
              </a:lnSpc>
              <a:spcBef>
                <a:spcPts val="1000"/>
              </a:spcBef>
              <a:spcAft>
                <a:spcPts val="0"/>
              </a:spcAft>
              <a:buSzPts val="2400"/>
              <a:buChar char="•"/>
            </a:pPr>
            <a:r>
              <a:rPr lang="en-US" sz="2400"/>
              <a:t>Reduce on-campus infrastructure dependency</a:t>
            </a:r>
            <a:endParaRPr sz="2400"/>
          </a:p>
          <a:p>
            <a:pPr marL="402336" lvl="0" indent="-381000" algn="l" rtl="0">
              <a:lnSpc>
                <a:spcPct val="90000"/>
              </a:lnSpc>
              <a:spcBef>
                <a:spcPts val="1000"/>
              </a:spcBef>
              <a:spcAft>
                <a:spcPts val="0"/>
              </a:spcAft>
              <a:buSzPts val="2400"/>
              <a:buChar char="•"/>
            </a:pPr>
            <a:r>
              <a:rPr lang="en-US" sz="2400"/>
              <a:t>Provide more highly available authentication services</a:t>
            </a:r>
            <a:endParaRPr sz="2400"/>
          </a:p>
          <a:p>
            <a:pPr marL="402336" lvl="0" indent="-381000" algn="l" rtl="0">
              <a:lnSpc>
                <a:spcPct val="90000"/>
              </a:lnSpc>
              <a:spcBef>
                <a:spcPts val="1000"/>
              </a:spcBef>
              <a:spcAft>
                <a:spcPts val="0"/>
              </a:spcAft>
              <a:buSzPts val="2400"/>
              <a:buChar char="•"/>
            </a:pPr>
            <a:r>
              <a:rPr lang="en-US" sz="2400"/>
              <a:t>Self Service Password Reset (SSPR)</a:t>
            </a:r>
            <a:endParaRPr sz="2400"/>
          </a:p>
          <a:p>
            <a:pPr marL="685800" lvl="1" indent="-228600" algn="l" rtl="0">
              <a:lnSpc>
                <a:spcPct val="90000"/>
              </a:lnSpc>
              <a:spcBef>
                <a:spcPts val="0"/>
              </a:spcBef>
              <a:spcAft>
                <a:spcPts val="0"/>
              </a:spcAft>
              <a:buSzPts val="1800"/>
              <a:buChar char="•"/>
            </a:pPr>
            <a:r>
              <a:rPr lang="en-US"/>
              <a:t>for all accounts, not just ones with Banner records</a:t>
            </a:r>
            <a:endParaRPr/>
          </a:p>
          <a:p>
            <a:pPr marL="685800" lvl="1" indent="-228600" algn="l" rtl="0">
              <a:lnSpc>
                <a:spcPct val="90000"/>
              </a:lnSpc>
              <a:spcBef>
                <a:spcPts val="0"/>
              </a:spcBef>
              <a:spcAft>
                <a:spcPts val="0"/>
              </a:spcAft>
              <a:buSzPts val="1800"/>
              <a:buChar char="•"/>
            </a:pPr>
            <a:r>
              <a:rPr lang="en-US"/>
              <a:t>self-</a:t>
            </a:r>
            <a:r>
              <a:rPr lang="en-US" sz="2400"/>
              <a:t>registration </a:t>
            </a:r>
            <a:r>
              <a:rPr lang="en-US"/>
              <a:t>enforced during login</a:t>
            </a:r>
            <a:endParaRPr/>
          </a:p>
          <a:p>
            <a:pPr marL="685800" lvl="1" indent="-228600" algn="l" rtl="0">
              <a:lnSpc>
                <a:spcPct val="90000"/>
              </a:lnSpc>
              <a:spcBef>
                <a:spcPts val="0"/>
              </a:spcBef>
              <a:spcAft>
                <a:spcPts val="0"/>
              </a:spcAft>
              <a:buSzPts val="1800"/>
              <a:buChar char="•"/>
            </a:pPr>
            <a:r>
              <a:rPr lang="en-US"/>
              <a:t>using methods not available in homegrown app</a:t>
            </a:r>
            <a:endParaRPr/>
          </a:p>
          <a:p>
            <a:pPr marL="685800" lvl="1" indent="-228600" algn="l" rtl="0">
              <a:lnSpc>
                <a:spcPct val="90000"/>
              </a:lnSpc>
              <a:spcBef>
                <a:spcPts val="0"/>
              </a:spcBef>
              <a:spcAft>
                <a:spcPts val="0"/>
              </a:spcAft>
              <a:buSzPts val="1800"/>
              <a:buChar char="•"/>
            </a:pPr>
            <a:r>
              <a:rPr lang="en-US"/>
              <a:t>that we do not need to maintain</a:t>
            </a:r>
            <a:endParaRPr sz="2400"/>
          </a:p>
        </p:txBody>
      </p:sp>
      <p:sp>
        <p:nvSpPr>
          <p:cNvPr id="111" name="Google Shape;111;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Why we changed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What our setup is now</a:t>
            </a:r>
            <a:endParaRPr/>
          </a:p>
        </p:txBody>
      </p:sp>
      <p:sp>
        <p:nvSpPr>
          <p:cNvPr id="117" name="Google Shape;117;p1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0"/>
              </a:spcBef>
              <a:spcAft>
                <a:spcPts val="0"/>
              </a:spcAft>
              <a:buClr>
                <a:schemeClr val="dk1"/>
              </a:buClr>
              <a:buSzPts val="1800"/>
              <a:buChar char="•"/>
            </a:pPr>
            <a:r>
              <a:rPr lang="en-US"/>
              <a:t>Azure Active Directory (AAD)</a:t>
            </a:r>
            <a:endParaRPr/>
          </a:p>
          <a:p>
            <a:pPr marL="685800" lvl="1" indent="-266700" algn="l" rtl="0">
              <a:spcBef>
                <a:spcPts val="0"/>
              </a:spcBef>
              <a:spcAft>
                <a:spcPts val="0"/>
              </a:spcAft>
              <a:buSzPts val="2400"/>
              <a:buChar char="•"/>
            </a:pPr>
            <a:r>
              <a:rPr lang="en-US"/>
              <a:t>AAD Connect: </a:t>
            </a:r>
            <a:endParaRPr/>
          </a:p>
          <a:p>
            <a:pPr marL="1143000" lvl="2" indent="-266700" algn="l" rtl="0">
              <a:spcBef>
                <a:spcPts val="0"/>
              </a:spcBef>
              <a:spcAft>
                <a:spcPts val="0"/>
              </a:spcAft>
              <a:buSzPts val="2400"/>
              <a:buChar char="•"/>
            </a:pPr>
            <a:r>
              <a:rPr lang="en-US" sz="2400"/>
              <a:t>Password Writeback &amp; Sync</a:t>
            </a:r>
            <a:endParaRPr sz="2400"/>
          </a:p>
          <a:p>
            <a:pPr marL="685800" lvl="1" indent="-266700" algn="l" rtl="0">
              <a:spcBef>
                <a:spcPts val="0"/>
              </a:spcBef>
              <a:spcAft>
                <a:spcPts val="0"/>
              </a:spcAft>
              <a:buSzPts val="2400"/>
              <a:buChar char="•"/>
            </a:pPr>
            <a:r>
              <a:rPr lang="en-US"/>
              <a:t>AAD Password Protection</a:t>
            </a:r>
            <a:endParaRPr/>
          </a:p>
          <a:p>
            <a:pPr marL="685800" lvl="1" indent="-266700" algn="l" rtl="0">
              <a:spcBef>
                <a:spcPts val="0"/>
              </a:spcBef>
              <a:spcAft>
                <a:spcPts val="0"/>
              </a:spcAft>
              <a:buSzPts val="2400"/>
              <a:buChar char="•"/>
            </a:pPr>
            <a:r>
              <a:rPr lang="en-US"/>
              <a:t>SSPR enabled</a:t>
            </a:r>
            <a:endParaRPr/>
          </a:p>
          <a:p>
            <a:pPr marL="685800" lvl="1" indent="-266700" algn="l" rtl="0">
              <a:spcBef>
                <a:spcPts val="0"/>
              </a:spcBef>
              <a:spcAft>
                <a:spcPts val="0"/>
              </a:spcAft>
              <a:buSzPts val="2400"/>
              <a:buChar char="•"/>
            </a:pPr>
            <a:r>
              <a:rPr lang="en-US"/>
              <a:t>MFA enabled (opt-in)</a:t>
            </a:r>
            <a:endParaRPr/>
          </a:p>
          <a:p>
            <a:pPr marL="228600" lvl="0" indent="-165100" algn="l" rtl="0">
              <a:lnSpc>
                <a:spcPct val="90000"/>
              </a:lnSpc>
              <a:spcBef>
                <a:spcPts val="1000"/>
              </a:spcBef>
              <a:spcAft>
                <a:spcPts val="0"/>
              </a:spcAft>
              <a:buSzPts val="1800"/>
              <a:buChar char="•"/>
            </a:pPr>
            <a:r>
              <a:rPr lang="en-US"/>
              <a:t>Apereo CAS (6.1.x)</a:t>
            </a:r>
            <a:endParaRPr/>
          </a:p>
          <a:p>
            <a:pPr marL="228600" lvl="0" indent="-165100" algn="l" rtl="0">
              <a:lnSpc>
                <a:spcPct val="90000"/>
              </a:lnSpc>
              <a:spcBef>
                <a:spcPts val="1000"/>
              </a:spcBef>
              <a:spcAft>
                <a:spcPts val="0"/>
              </a:spcAft>
              <a:buSzPts val="1800"/>
              <a:buChar char="•"/>
            </a:pPr>
            <a:r>
              <a:rPr lang="en-US"/>
              <a:t>SimpleSAML (1.18.x)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Azure Active Directory (AAD)</a:t>
            </a:r>
            <a:endParaRPr/>
          </a:p>
        </p:txBody>
      </p:sp>
      <p:sp>
        <p:nvSpPr>
          <p:cNvPr id="123" name="Google Shape;123;p1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None/>
            </a:pPr>
            <a:endParaRPr/>
          </a:p>
          <a:p>
            <a:pPr marL="0" lvl="0" indent="0" algn="ctr" rtl="0">
              <a:lnSpc>
                <a:spcPct val="90000"/>
              </a:lnSpc>
              <a:spcBef>
                <a:spcPts val="1000"/>
              </a:spcBef>
              <a:spcAft>
                <a:spcPts val="0"/>
              </a:spcAft>
              <a:buNone/>
            </a:pPr>
            <a:endParaRPr/>
          </a:p>
          <a:p>
            <a:pPr marL="0" lvl="0" indent="0" algn="ctr" rtl="0">
              <a:lnSpc>
                <a:spcPct val="90000"/>
              </a:lnSpc>
              <a:spcBef>
                <a:spcPts val="1000"/>
              </a:spcBef>
              <a:spcAft>
                <a:spcPts val="0"/>
              </a:spcAft>
              <a:buNone/>
            </a:pPr>
            <a:r>
              <a:rPr lang="en-US"/>
              <a:t>A </a:t>
            </a:r>
            <a:r>
              <a:rPr lang="en-US" i="1"/>
              <a:t>web-based</a:t>
            </a:r>
            <a:r>
              <a:rPr lang="en-US"/>
              <a:t> </a:t>
            </a:r>
            <a:r>
              <a:rPr lang="en-US" i="1"/>
              <a:t>identity platform</a:t>
            </a:r>
            <a:r>
              <a:rPr lang="en-US"/>
              <a:t> that natively supports a number of </a:t>
            </a:r>
            <a:r>
              <a:rPr lang="en-US" i="1"/>
              <a:t>federation protocols</a:t>
            </a:r>
            <a:r>
              <a:rPr lang="en-US"/>
              <a:t>, </a:t>
            </a:r>
            <a:r>
              <a:rPr lang="en-US" i="1"/>
              <a:t>authentication methods,</a:t>
            </a:r>
            <a:r>
              <a:rPr lang="en-US"/>
              <a:t> and </a:t>
            </a:r>
            <a:r>
              <a:rPr lang="en-US" i="1"/>
              <a:t>access controls</a:t>
            </a:r>
            <a:r>
              <a:rPr lang="en-US"/>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AAD Connect Keeps AD and AAD Synchronized</a:t>
            </a:r>
            <a:endParaRPr/>
          </a:p>
        </p:txBody>
      </p:sp>
      <p:sp>
        <p:nvSpPr>
          <p:cNvPr id="129" name="Google Shape;129;p20"/>
          <p:cNvSpPr txBox="1">
            <a:spLocks noGrp="1"/>
          </p:cNvSpPr>
          <p:nvPr>
            <p:ph type="body" idx="1"/>
          </p:nvPr>
        </p:nvSpPr>
        <p:spPr>
          <a:xfrm>
            <a:off x="628650" y="1690825"/>
            <a:ext cx="78867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Users and groups</a:t>
            </a:r>
            <a:endParaRPr/>
          </a:p>
          <a:p>
            <a:pPr marL="914400" lvl="1" indent="-342900" algn="l" rtl="0">
              <a:spcBef>
                <a:spcPts val="0"/>
              </a:spcBef>
              <a:spcAft>
                <a:spcPts val="0"/>
              </a:spcAft>
              <a:buSzPts val="1800"/>
              <a:buChar char="•"/>
            </a:pPr>
            <a:r>
              <a:rPr lang="en-US"/>
              <a:t>Custom Attribute (extended schema) Sync*</a:t>
            </a:r>
            <a:endParaRPr/>
          </a:p>
          <a:p>
            <a:pPr marL="457200" lvl="0" indent="-342900" algn="l" rtl="0">
              <a:spcBef>
                <a:spcPts val="1000"/>
              </a:spcBef>
              <a:spcAft>
                <a:spcPts val="0"/>
              </a:spcAft>
              <a:buSzPts val="1800"/>
              <a:buChar char="•"/>
            </a:pPr>
            <a:r>
              <a:rPr lang="en-US"/>
              <a:t>Passwords</a:t>
            </a:r>
            <a:endParaRPr/>
          </a:p>
          <a:p>
            <a:pPr marL="914400" lvl="1" indent="-342900" algn="l" rtl="0">
              <a:spcBef>
                <a:spcPts val="0"/>
              </a:spcBef>
              <a:spcAft>
                <a:spcPts val="0"/>
              </a:spcAft>
              <a:buSzPts val="1800"/>
              <a:buChar char="•"/>
            </a:pPr>
            <a:r>
              <a:rPr lang="en-US"/>
              <a:t>AD password changes to AAD via Password Hash Synchronization</a:t>
            </a:r>
            <a:endParaRPr/>
          </a:p>
          <a:p>
            <a:pPr marL="914400" lvl="1" indent="-342900" algn="l" rtl="0">
              <a:spcBef>
                <a:spcPts val="0"/>
              </a:spcBef>
              <a:spcAft>
                <a:spcPts val="0"/>
              </a:spcAft>
              <a:buSzPts val="1800"/>
              <a:buChar char="•"/>
            </a:pPr>
            <a:r>
              <a:rPr lang="en-US"/>
              <a:t>AAD password changes to AD via Password Writeback</a:t>
            </a:r>
            <a:endParaRPr/>
          </a:p>
          <a:p>
            <a:pPr marL="457200" lvl="0" indent="-342900" algn="l" rtl="0">
              <a:spcBef>
                <a:spcPts val="1000"/>
              </a:spcBef>
              <a:spcAft>
                <a:spcPts val="0"/>
              </a:spcAft>
              <a:buSzPts val="1800"/>
              <a:buChar char="•"/>
            </a:pPr>
            <a:r>
              <a:rPr lang="en-US"/>
              <a:t>Every ~30 minutes (passwords “real time”)</a:t>
            </a:r>
            <a:endParaRPr/>
          </a:p>
          <a:p>
            <a:pPr marL="457200" lvl="0" indent="0" algn="l" rtl="0">
              <a:spcBef>
                <a:spcPts val="1000"/>
              </a:spcBef>
              <a:spcAft>
                <a:spcPts val="0"/>
              </a:spcAft>
              <a:buNone/>
            </a:pP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AAD Password Protection Blocks Weak Passwords</a:t>
            </a:r>
            <a:endParaRPr/>
          </a:p>
        </p:txBody>
      </p:sp>
      <p:sp>
        <p:nvSpPr>
          <p:cNvPr id="135" name="Google Shape;135;p21"/>
          <p:cNvSpPr txBox="1">
            <a:spLocks noGrp="1"/>
          </p:cNvSpPr>
          <p:nvPr>
            <p:ph type="body" idx="1"/>
          </p:nvPr>
        </p:nvSpPr>
        <p:spPr>
          <a:xfrm>
            <a:off x="628650" y="1690825"/>
            <a:ext cx="78867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Custom blocked word lists</a:t>
            </a:r>
            <a:endParaRPr/>
          </a:p>
          <a:p>
            <a:pPr marL="457200" lvl="0" indent="-342900" algn="l" rtl="0">
              <a:spcBef>
                <a:spcPts val="0"/>
              </a:spcBef>
              <a:spcAft>
                <a:spcPts val="0"/>
              </a:spcAft>
              <a:buSzPts val="1800"/>
              <a:buChar char="•"/>
            </a:pPr>
            <a:r>
              <a:rPr lang="en-US"/>
              <a:t>Automatic letter substitution (g3n3s30) 🙅🏻‍♂️</a:t>
            </a:r>
            <a:endParaRPr/>
          </a:p>
          <a:p>
            <a:pPr marL="457200" lvl="0" indent="-342900" algn="l" rtl="0">
              <a:spcBef>
                <a:spcPts val="0"/>
              </a:spcBef>
              <a:spcAft>
                <a:spcPts val="0"/>
              </a:spcAft>
              <a:buSzPts val="1800"/>
              <a:buChar char="•"/>
            </a:pPr>
            <a:r>
              <a:rPr lang="en-US"/>
              <a:t>Microsoft “secret” list</a:t>
            </a:r>
            <a:endParaRPr/>
          </a:p>
          <a:p>
            <a:pPr marL="457200" lvl="0" indent="-342900" algn="l" rtl="0">
              <a:spcBef>
                <a:spcPts val="0"/>
              </a:spcBef>
              <a:spcAft>
                <a:spcPts val="0"/>
              </a:spcAft>
              <a:buSzPts val="1800"/>
              <a:buChar char="•"/>
            </a:pPr>
            <a:r>
              <a:rPr lang="en-US"/>
              <a:t>Eliminates weak passwords in Cloud – </a:t>
            </a:r>
            <a:r>
              <a:rPr lang="en-US" sz="1100" u="sng">
                <a:solidFill>
                  <a:schemeClr val="hlink"/>
                </a:solidFill>
                <a:hlinkClick r:id="rId3"/>
              </a:rPr>
              <a:t>https://docs.microsoft.com/en-us/azure/active-directory/authentication/concept-password-ban-bad</a:t>
            </a:r>
            <a:endParaRPr sz="1100"/>
          </a:p>
          <a:p>
            <a:pPr marL="457200" lvl="0" indent="-342900" algn="l" rtl="0">
              <a:spcBef>
                <a:spcPts val="0"/>
              </a:spcBef>
              <a:spcAft>
                <a:spcPts val="0"/>
              </a:spcAft>
              <a:buSzPts val="1800"/>
              <a:buChar char="•"/>
            </a:pPr>
            <a:r>
              <a:rPr lang="en-US"/>
              <a:t>Azure Password Protection Proxy extends this to on premises AD – </a:t>
            </a:r>
            <a:r>
              <a:rPr lang="en-US" sz="1100" u="sng">
                <a:solidFill>
                  <a:schemeClr val="hlink"/>
                </a:solidFill>
                <a:hlinkClick r:id="rId4"/>
              </a:rPr>
              <a:t>https://docs.microsoft.com/en-us/azure/active-directory/authentication/concept-password-ban-bad-on-premises</a:t>
            </a:r>
            <a:endParaRPr sz="11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1893</Words>
  <Application>Microsoft Macintosh PowerPoint</Application>
  <PresentationFormat>On-screen Show (4:3)</PresentationFormat>
  <Paragraphs>226</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SSO, MFA, AAD Oh My</vt:lpstr>
      <vt:lpstr>Who we are</vt:lpstr>
      <vt:lpstr>Where we were</vt:lpstr>
      <vt:lpstr>What was good</vt:lpstr>
      <vt:lpstr>Why we changed</vt:lpstr>
      <vt:lpstr>What our setup is now</vt:lpstr>
      <vt:lpstr>Azure Active Directory (AAD)</vt:lpstr>
      <vt:lpstr>AAD Connect Keeps AD and AAD Synchronized</vt:lpstr>
      <vt:lpstr>AAD Password Protection Blocks Weak Passwords</vt:lpstr>
      <vt:lpstr>AAD - MFA, Conditional Access</vt:lpstr>
      <vt:lpstr>AAD - Conditional Access Options</vt:lpstr>
      <vt:lpstr>AAD - MFA Options</vt:lpstr>
      <vt:lpstr>AAD - Combined MFA &amp; SSPR Registration</vt:lpstr>
      <vt:lpstr>CAS Change: Authn Handler</vt:lpstr>
      <vt:lpstr>CAS: Authentication Flow</vt:lpstr>
      <vt:lpstr>Pitfalls/gotchas</vt:lpstr>
      <vt:lpstr>Password Hash Sync &amp; Preexpired Passwords</vt:lpstr>
      <vt:lpstr>Seamless SSO</vt:lpstr>
      <vt:lpstr>CAS Attribute Leaking</vt:lpstr>
      <vt:lpstr>Multiple password reset methods</vt:lpstr>
      <vt:lpstr>Pre-load alternate email/mobile</vt:lpstr>
      <vt:lpstr>MFA Wishlist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 MFA, AAD Oh My</dc:title>
  <cp:lastModifiedBy>Shawn Plummer</cp:lastModifiedBy>
  <cp:revision>2</cp:revision>
  <dcterms:modified xsi:type="dcterms:W3CDTF">2020-06-17T19:21:43Z</dcterms:modified>
</cp:coreProperties>
</file>