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1" r:id="rId2"/>
  </p:sldMasterIdLst>
  <p:notesMasterIdLst>
    <p:notesMasterId r:id="rId93"/>
  </p:notesMasterIdLst>
  <p:sldIdLst>
    <p:sldId id="256" r:id="rId3"/>
    <p:sldId id="257" r:id="rId4"/>
    <p:sldId id="258" r:id="rId5"/>
    <p:sldId id="259" r:id="rId6"/>
    <p:sldId id="260" r:id="rId7"/>
    <p:sldId id="563" r:id="rId8"/>
    <p:sldId id="568" r:id="rId9"/>
    <p:sldId id="569" r:id="rId10"/>
    <p:sldId id="567" r:id="rId11"/>
    <p:sldId id="566" r:id="rId12"/>
    <p:sldId id="490" r:id="rId13"/>
    <p:sldId id="530" r:id="rId14"/>
    <p:sldId id="560" r:id="rId15"/>
    <p:sldId id="492" r:id="rId16"/>
    <p:sldId id="498" r:id="rId17"/>
    <p:sldId id="499" r:id="rId18"/>
    <p:sldId id="500" r:id="rId19"/>
    <p:sldId id="501" r:id="rId20"/>
    <p:sldId id="489" r:id="rId21"/>
    <p:sldId id="502" r:id="rId22"/>
    <p:sldId id="503" r:id="rId23"/>
    <p:sldId id="504" r:id="rId24"/>
    <p:sldId id="570" r:id="rId25"/>
    <p:sldId id="495" r:id="rId26"/>
    <p:sldId id="562" r:id="rId27"/>
    <p:sldId id="496" r:id="rId28"/>
    <p:sldId id="573" r:id="rId29"/>
    <p:sldId id="544" r:id="rId30"/>
    <p:sldId id="546" r:id="rId31"/>
    <p:sldId id="545" r:id="rId32"/>
    <p:sldId id="261" r:id="rId33"/>
    <p:sldId id="505" r:id="rId34"/>
    <p:sldId id="506" r:id="rId35"/>
    <p:sldId id="507" r:id="rId36"/>
    <p:sldId id="571" r:id="rId37"/>
    <p:sldId id="572" r:id="rId38"/>
    <p:sldId id="508" r:id="rId39"/>
    <p:sldId id="511" r:id="rId40"/>
    <p:sldId id="512" r:id="rId41"/>
    <p:sldId id="548" r:id="rId42"/>
    <p:sldId id="543" r:id="rId43"/>
    <p:sldId id="521" r:id="rId44"/>
    <p:sldId id="522" r:id="rId45"/>
    <p:sldId id="536" r:id="rId46"/>
    <p:sldId id="509" r:id="rId47"/>
    <p:sldId id="515" r:id="rId48"/>
    <p:sldId id="510" r:id="rId49"/>
    <p:sldId id="516" r:id="rId50"/>
    <p:sldId id="514" r:id="rId51"/>
    <p:sldId id="538" r:id="rId52"/>
    <p:sldId id="556" r:id="rId53"/>
    <p:sldId id="540" r:id="rId54"/>
    <p:sldId id="557" r:id="rId55"/>
    <p:sldId id="550" r:id="rId56"/>
    <p:sldId id="558" r:id="rId57"/>
    <p:sldId id="559" r:id="rId58"/>
    <p:sldId id="555" r:id="rId59"/>
    <p:sldId id="552" r:id="rId60"/>
    <p:sldId id="554" r:id="rId61"/>
    <p:sldId id="262" r:id="rId62"/>
    <p:sldId id="574" r:id="rId63"/>
    <p:sldId id="575" r:id="rId64"/>
    <p:sldId id="411" r:id="rId65"/>
    <p:sldId id="473" r:id="rId66"/>
    <p:sldId id="474" r:id="rId67"/>
    <p:sldId id="475" r:id="rId68"/>
    <p:sldId id="476" r:id="rId69"/>
    <p:sldId id="477" r:id="rId70"/>
    <p:sldId id="547" r:id="rId71"/>
    <p:sldId id="523" r:id="rId72"/>
    <p:sldId id="576" r:id="rId73"/>
    <p:sldId id="486" r:id="rId74"/>
    <p:sldId id="452" r:id="rId75"/>
    <p:sldId id="431" r:id="rId76"/>
    <p:sldId id="467" r:id="rId77"/>
    <p:sldId id="468" r:id="rId78"/>
    <p:sldId id="469" r:id="rId79"/>
    <p:sldId id="470" r:id="rId80"/>
    <p:sldId id="471" r:id="rId81"/>
    <p:sldId id="472" r:id="rId82"/>
    <p:sldId id="432" r:id="rId83"/>
    <p:sldId id="456" r:id="rId84"/>
    <p:sldId id="457" r:id="rId85"/>
    <p:sldId id="458" r:id="rId86"/>
    <p:sldId id="460" r:id="rId87"/>
    <p:sldId id="459" r:id="rId88"/>
    <p:sldId id="263" r:id="rId89"/>
    <p:sldId id="266" r:id="rId90"/>
    <p:sldId id="265" r:id="rId91"/>
    <p:sldId id="267" r:id="rId9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41A9D3B-6D05-4868-8DA6-370CC6B14E54}">
          <p14:sldIdLst>
            <p14:sldId id="256"/>
            <p14:sldId id="257"/>
            <p14:sldId id="258"/>
            <p14:sldId id="259"/>
            <p14:sldId id="260"/>
            <p14:sldId id="563"/>
            <p14:sldId id="568"/>
            <p14:sldId id="569"/>
            <p14:sldId id="567"/>
            <p14:sldId id="566"/>
            <p14:sldId id="490"/>
            <p14:sldId id="530"/>
            <p14:sldId id="560"/>
            <p14:sldId id="492"/>
            <p14:sldId id="498"/>
            <p14:sldId id="499"/>
            <p14:sldId id="500"/>
            <p14:sldId id="501"/>
            <p14:sldId id="489"/>
            <p14:sldId id="502"/>
            <p14:sldId id="503"/>
            <p14:sldId id="504"/>
            <p14:sldId id="570"/>
            <p14:sldId id="495"/>
            <p14:sldId id="562"/>
            <p14:sldId id="496"/>
            <p14:sldId id="573"/>
            <p14:sldId id="544"/>
            <p14:sldId id="546"/>
            <p14:sldId id="545"/>
            <p14:sldId id="261"/>
            <p14:sldId id="505"/>
            <p14:sldId id="506"/>
            <p14:sldId id="507"/>
            <p14:sldId id="571"/>
            <p14:sldId id="572"/>
            <p14:sldId id="508"/>
            <p14:sldId id="511"/>
            <p14:sldId id="512"/>
            <p14:sldId id="548"/>
            <p14:sldId id="543"/>
            <p14:sldId id="521"/>
            <p14:sldId id="522"/>
            <p14:sldId id="536"/>
            <p14:sldId id="509"/>
            <p14:sldId id="515"/>
            <p14:sldId id="510"/>
            <p14:sldId id="516"/>
            <p14:sldId id="514"/>
            <p14:sldId id="538"/>
            <p14:sldId id="556"/>
            <p14:sldId id="540"/>
            <p14:sldId id="557"/>
            <p14:sldId id="550"/>
            <p14:sldId id="558"/>
            <p14:sldId id="559"/>
            <p14:sldId id="555"/>
            <p14:sldId id="552"/>
            <p14:sldId id="554"/>
            <p14:sldId id="262"/>
            <p14:sldId id="574"/>
            <p14:sldId id="575"/>
            <p14:sldId id="411"/>
            <p14:sldId id="473"/>
            <p14:sldId id="474"/>
            <p14:sldId id="475"/>
            <p14:sldId id="476"/>
            <p14:sldId id="477"/>
            <p14:sldId id="547"/>
            <p14:sldId id="523"/>
            <p14:sldId id="576"/>
            <p14:sldId id="486"/>
            <p14:sldId id="452"/>
            <p14:sldId id="431"/>
            <p14:sldId id="467"/>
            <p14:sldId id="468"/>
            <p14:sldId id="469"/>
            <p14:sldId id="470"/>
            <p14:sldId id="471"/>
            <p14:sldId id="472"/>
            <p14:sldId id="432"/>
            <p14:sldId id="456"/>
            <p14:sldId id="457"/>
            <p14:sldId id="458"/>
            <p14:sldId id="460"/>
            <p14:sldId id="459"/>
            <p14:sldId id="263"/>
            <p14:sldId id="266"/>
            <p14:sldId id="265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A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94" autoAdjust="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534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viewProps" Target="viewProps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8950D-0815-4014-B9FD-0DB3DD8C29C6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9795BD-BDEF-4B8A-8AA2-F895AED36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66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795BD-BDEF-4B8A-8AA2-F895AED364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15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9795BD-BDEF-4B8A-8AA2-F895AED36418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830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9795BD-BDEF-4B8A-8AA2-F895AED36418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114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6F7A61-9867-4ED1-A7CF-87F188DCE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63E18-1F37-46C7-9016-7432F802FB12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5DC81C-288B-4DBB-859E-D5B5A840A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213F9-1633-4352-8F39-9F81DEF6E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870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770068"/>
            <a:ext cx="4011084" cy="9149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770068"/>
            <a:ext cx="6815667" cy="43907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685036"/>
            <a:ext cx="4011084" cy="36986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E37CA-F943-434D-84FA-430BF36BA086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27D5-B8D8-0446-B37B-71CD7F015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796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348016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803843"/>
            <a:ext cx="7315200" cy="34711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4914754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E37CA-F943-434D-84FA-430BF36BA086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27D5-B8D8-0446-B37B-71CD7F015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189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E37CA-F943-434D-84FA-430BF36BA086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27D5-B8D8-0446-B37B-71CD7F015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98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709273"/>
            <a:ext cx="2743200" cy="470822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709273"/>
            <a:ext cx="8026400" cy="470822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E37CA-F943-434D-84FA-430BF36BA086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27D5-B8D8-0446-B37B-71CD7F015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02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B4A80-733C-45A4-B8D8-180863665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B48A9-FCA6-4DB6-B20C-7A0377992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072C0-430C-4ED2-89DF-108B17CF9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4F5CB-D587-40DB-8583-BC15FFAFB6E5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3CAA05-5665-47E1-9E5B-B2C10587B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CEE8F8-57C9-47C9-A280-562E84137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38BC-8378-48BD-A104-23BD7CEF7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45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34531"/>
            <a:ext cx="10363200" cy="1470025"/>
          </a:xfrm>
          <a:solidFill>
            <a:schemeClr val="tx1"/>
          </a:solidFill>
        </p:spPr>
        <p:txBody>
          <a:bodyPr/>
          <a:lstStyle>
            <a:lvl1pPr>
              <a:defRPr>
                <a:solidFill>
                  <a:srgbClr val="E0A01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690306"/>
            <a:ext cx="8534400" cy="1146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1"/>
            <a:ext cx="2515803" cy="365125"/>
          </a:xfrm>
        </p:spPr>
        <p:txBody>
          <a:bodyPr/>
          <a:lstStyle/>
          <a:p>
            <a:fld id="{B35E37CA-F943-434D-84FA-430BF36BA086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24939" y="6356351"/>
            <a:ext cx="2557460" cy="365125"/>
          </a:xfrm>
        </p:spPr>
        <p:txBody>
          <a:bodyPr/>
          <a:lstStyle/>
          <a:p>
            <a:fld id="{B36227D5-B8D8-0446-B37B-71CD7F015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455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54243"/>
            <a:ext cx="10972800" cy="1022319"/>
          </a:xfrm>
          <a:solidFill>
            <a:srgbClr val="000000"/>
          </a:solidFill>
        </p:spPr>
        <p:txBody>
          <a:bodyPr>
            <a:normAutofit/>
          </a:bodyPr>
          <a:lstStyle>
            <a:lvl1pPr>
              <a:defRPr sz="4000">
                <a:solidFill>
                  <a:srgbClr val="E0A01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4906"/>
            <a:ext cx="10972800" cy="32559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1"/>
            <a:ext cx="2551831" cy="365125"/>
          </a:xfrm>
        </p:spPr>
        <p:txBody>
          <a:bodyPr/>
          <a:lstStyle/>
          <a:p>
            <a:fld id="{B35E37CA-F943-434D-84FA-430BF36BA086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51960" y="6356351"/>
            <a:ext cx="2530440" cy="365125"/>
          </a:xfrm>
        </p:spPr>
        <p:txBody>
          <a:bodyPr/>
          <a:lstStyle/>
          <a:p>
            <a:fld id="{B36227D5-B8D8-0446-B37B-71CD7F015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956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33261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825914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E37CA-F943-434D-84FA-430BF36BA086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27D5-B8D8-0446-B37B-71CD7F015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499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0998"/>
            <a:ext cx="10972800" cy="8804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83316"/>
            <a:ext cx="5384800" cy="33437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83316"/>
            <a:ext cx="5384800" cy="33437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E37CA-F943-434D-84FA-430BF36BA086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27D5-B8D8-0446-B37B-71CD7F015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2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0997"/>
            <a:ext cx="10972800" cy="90073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42787"/>
            <a:ext cx="5386917" cy="4658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08650"/>
            <a:ext cx="5386917" cy="29926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42786"/>
            <a:ext cx="5389033" cy="4658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08650"/>
            <a:ext cx="5389033" cy="29926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E37CA-F943-434D-84FA-430BF36BA086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27D5-B8D8-0446-B37B-71CD7F015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18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E37CA-F943-434D-84FA-430BF36BA086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27D5-B8D8-0446-B37B-71CD7F015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51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E37CA-F943-434D-84FA-430BF36BA086}" type="datetimeFigureOut">
              <a:rPr lang="en-US" smtClean="0"/>
              <a:t>6/16/2020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227D5-B8D8-0446-B37B-71CD7F015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52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CD39B5-7052-42A3-B350-C14466986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58C789-BA6D-4BDF-83D7-CAC2EAED3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4E7B3-6EF9-4EDA-A4A2-8DDBA8D637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63E18-1F37-46C7-9016-7432F802FB12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57CFB-F2CD-4CEF-B241-3D6188DEA4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A86E3-DFE2-4EE8-9EDE-B19B5901FE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213F9-1633-4352-8F39-9F81DEF6E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412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760997"/>
            <a:ext cx="10972800" cy="1029074"/>
          </a:xfrm>
          <a:prstGeom prst="rect">
            <a:avLst/>
          </a:prstGeom>
          <a:solidFill>
            <a:srgbClr val="000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31927"/>
            <a:ext cx="10972800" cy="3222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1"/>
            <a:ext cx="25338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E37CA-F943-434D-84FA-430BF36BA086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33947" y="6356351"/>
            <a:ext cx="25484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227D5-B8D8-0446-B37B-71CD7F015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947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rgbClr val="E0A01E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hyperlink" Target="mailto:harveyrm@sunybroome.edu" TargetMode="External"/><Relationship Id="rId3" Type="http://schemas.openxmlformats.org/officeDocument/2006/relationships/image" Target="../media/image6.png"/><Relationship Id="rId7" Type="http://schemas.openxmlformats.org/officeDocument/2006/relationships/hyperlink" Target="mailto:beekmansa@sunybroome.edu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hyperlink" Target="mailto:joseph.kirkland@constituosoftware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9622231B-2530-4638-88CE-546FF086EB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34613" y="1153657"/>
            <a:ext cx="1668199" cy="16681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4D37B4-3FB6-4975-9A20-1DFD019661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6788" y="2338434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b="1" dirty="0"/>
              <a:t>Slate…Banner…</a:t>
            </a:r>
            <a:r>
              <a:rPr lang="en-US" sz="4800" b="1" dirty="0" err="1"/>
              <a:t>Constituo</a:t>
            </a:r>
            <a:r>
              <a:rPr lang="en-US" sz="4800" b="1" dirty="0"/>
              <a:t>…</a:t>
            </a:r>
            <a:br>
              <a:rPr lang="en-US" sz="4800" b="1" dirty="0"/>
            </a:br>
            <a:r>
              <a:rPr lang="en-US" sz="4800" b="1" dirty="0"/>
              <a:t>Oh, My!!!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71E398A8-CCB3-4FCE-9E3A-17DEB5D2CA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9625" y="621253"/>
            <a:ext cx="2441761" cy="1663317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974A3097-4FE2-4334-BA22-BA339EA8CD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9279" y="4306917"/>
            <a:ext cx="3769804" cy="88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9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7DF0F3-8079-4B9D-B0A8-7B94DE151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85601ED-E31F-46C4-A5C8-91BC5C07D07D}"/>
              </a:ext>
            </a:extLst>
          </p:cNvPr>
          <p:cNvSpPr/>
          <p:nvPr/>
        </p:nvSpPr>
        <p:spPr>
          <a:xfrm>
            <a:off x="3901931" y="3257695"/>
            <a:ext cx="5426796" cy="17130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B3CEBB-7676-4CE3-B552-B2CD2A929531}"/>
              </a:ext>
            </a:extLst>
          </p:cNvPr>
          <p:cNvSpPr/>
          <p:nvPr/>
        </p:nvSpPr>
        <p:spPr>
          <a:xfrm>
            <a:off x="3901931" y="1448306"/>
            <a:ext cx="873269" cy="17130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5601ED-E31F-46C4-A5C8-91BC5C07D07D}"/>
              </a:ext>
            </a:extLst>
          </p:cNvPr>
          <p:cNvSpPr/>
          <p:nvPr/>
        </p:nvSpPr>
        <p:spPr>
          <a:xfrm>
            <a:off x="3901931" y="3895125"/>
            <a:ext cx="5426796" cy="118575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72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01842D-6BDC-4CB9-9543-82A549FA4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32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01842D-6BDC-4CB9-9543-82A549FA4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83DA6CF-27DC-4CBE-A6A8-94CB59A5C79B}"/>
              </a:ext>
            </a:extLst>
          </p:cNvPr>
          <p:cNvSpPr/>
          <p:nvPr/>
        </p:nvSpPr>
        <p:spPr>
          <a:xfrm>
            <a:off x="1800225" y="2257425"/>
            <a:ext cx="8448675" cy="1428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8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AA8DAF-113C-43FC-976E-C3C1F37C4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2CE57FA-BC65-4AB7-9480-F4F18EFAEFED}"/>
              </a:ext>
            </a:extLst>
          </p:cNvPr>
          <p:cNvSpPr/>
          <p:nvPr/>
        </p:nvSpPr>
        <p:spPr>
          <a:xfrm>
            <a:off x="2697018" y="2533649"/>
            <a:ext cx="6494607" cy="10763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4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6B216-A610-4B61-A455-7E1F938D1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Implementation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D6AA8F09-08D0-43D2-83EA-672D9B450F25}"/>
              </a:ext>
            </a:extLst>
          </p:cNvPr>
          <p:cNvSpPr txBox="1">
            <a:spLocks/>
          </p:cNvSpPr>
          <p:nvPr/>
        </p:nvSpPr>
        <p:spPr bwMode="auto">
          <a:xfrm>
            <a:off x="992908" y="1927521"/>
            <a:ext cx="10226381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Blip>
                <a:blip r:embed="rId2"/>
              </a:buBlip>
              <a:defRPr sz="2700" kern="1200">
                <a:solidFill>
                  <a:schemeClr val="tx1"/>
                </a:solidFill>
                <a:latin typeface="Ubuntu"/>
                <a:ea typeface="MS PGothic" panose="020B0600070205080204" pitchFamily="34" charset="-128"/>
                <a:cs typeface="MS PGothic" charset="0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Blip>
                <a:blip r:embed="rId3"/>
              </a:buBlip>
              <a:defRPr sz="2200" kern="1200">
                <a:solidFill>
                  <a:schemeClr val="tx2"/>
                </a:solidFill>
                <a:latin typeface="Ubuntu"/>
                <a:ea typeface="MS PGothic" panose="020B0600070205080204" pitchFamily="34" charset="-128"/>
                <a:cs typeface="MS PGothic" charset="0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D8DAE"/>
              </a:buClr>
              <a:buSzPct val="75000"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Ubuntu"/>
                <a:ea typeface="MS PGothic" panose="020B0600070205080204" pitchFamily="34" charset="-128"/>
                <a:cs typeface="MS PGothic" charset="0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4973C"/>
              </a:buClr>
              <a:buSzPct val="70000"/>
              <a:buBlip>
                <a:blip r:embed="rId5"/>
              </a:buBlip>
              <a:defRPr sz="2000" kern="1200">
                <a:solidFill>
                  <a:schemeClr val="tx2"/>
                </a:solidFill>
                <a:latin typeface="Ubuntu"/>
                <a:ea typeface="MS PGothic" panose="020B0600070205080204" pitchFamily="34" charset="-128"/>
                <a:cs typeface="MS PGothic" charset="0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BD3AA"/>
              </a:buClr>
              <a:buSzPct val="100000"/>
              <a:buBlip>
                <a:blip r:embed="rId6"/>
              </a:buBlip>
              <a:defRPr kern="1200">
                <a:solidFill>
                  <a:schemeClr val="tx1"/>
                </a:solidFill>
                <a:latin typeface="Ubuntu"/>
                <a:ea typeface="MS PGothic" panose="020B0600070205080204" pitchFamily="34" charset="-128"/>
                <a:cs typeface="MS PGothic" charset="0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900"/>
              </a:spcBef>
              <a:buNone/>
            </a:pPr>
            <a:r>
              <a:rPr lang="en-US" sz="3200" b="1" dirty="0">
                <a:latin typeface="+mn-lt"/>
              </a:rPr>
              <a:t>Slate / </a:t>
            </a:r>
            <a:r>
              <a:rPr lang="en-US" sz="3200" b="1" dirty="0" err="1">
                <a:latin typeface="+mn-lt"/>
              </a:rPr>
              <a:t>Constituo</a:t>
            </a:r>
            <a:r>
              <a:rPr lang="en-US" sz="3200" b="1" dirty="0">
                <a:latin typeface="+mn-lt"/>
              </a:rPr>
              <a:t> / Banner Integration</a:t>
            </a:r>
          </a:p>
          <a:p>
            <a:pPr defTabSz="9144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</a:rPr>
              <a:t>Data: </a:t>
            </a:r>
            <a:r>
              <a:rPr lang="en-US" sz="2400" dirty="0">
                <a:latin typeface="+mn-lt"/>
              </a:rPr>
              <a:t>Slate application data to be exported (Fields? - Prompts?) </a:t>
            </a:r>
            <a:endParaRPr lang="en-US" sz="2400" b="1" dirty="0">
              <a:latin typeface="+mn-lt"/>
            </a:endParaRPr>
          </a:p>
          <a:p>
            <a:pPr defTabSz="9144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</a:rPr>
              <a:t>Extract:</a:t>
            </a:r>
            <a:r>
              <a:rPr lang="en-US" sz="2400" dirty="0">
                <a:latin typeface="+mn-lt"/>
              </a:rPr>
              <a:t> Slate data via SFTP (API Available)</a:t>
            </a:r>
          </a:p>
          <a:p>
            <a:pPr marL="0" indent="0" defTabSz="914400">
              <a:buNone/>
            </a:pPr>
            <a:endParaRPr lang="en-US" sz="2400" dirty="0">
              <a:latin typeface="+mn-lt"/>
            </a:endParaRPr>
          </a:p>
          <a:p>
            <a:pPr marL="274638" lvl="1" indent="0" defTabSz="91440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35663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8F278-5DDB-465A-B959-176F9F22C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525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8F278-5DDB-465A-B959-176F9F22C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D3A5539-6E62-4DB9-9549-13B85F805562}"/>
              </a:ext>
            </a:extLst>
          </p:cNvPr>
          <p:cNvSpPr/>
          <p:nvPr/>
        </p:nvSpPr>
        <p:spPr>
          <a:xfrm>
            <a:off x="1895475" y="1381125"/>
            <a:ext cx="6753225" cy="1714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848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711D16-2429-47E1-9987-72AF22440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277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711D16-2429-47E1-9987-72AF22440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797F92B-7ED4-4818-A5E6-E359AEEF4EBA}"/>
              </a:ext>
            </a:extLst>
          </p:cNvPr>
          <p:cNvSpPr/>
          <p:nvPr/>
        </p:nvSpPr>
        <p:spPr>
          <a:xfrm>
            <a:off x="8731396" y="1937615"/>
            <a:ext cx="1231900" cy="1968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020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B8083F-0A89-4A64-BFBF-B69DFFC4C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505914A-8D3A-47D6-9BBF-7D2E7249EBE9}"/>
              </a:ext>
            </a:extLst>
          </p:cNvPr>
          <p:cNvSpPr/>
          <p:nvPr/>
        </p:nvSpPr>
        <p:spPr>
          <a:xfrm>
            <a:off x="3641436" y="1563832"/>
            <a:ext cx="4778664" cy="372571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119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635EE-A35C-4145-8449-5C4C199B9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Today’s Presenters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F6209DB0-1955-4195-9598-EB35C06D36EF}"/>
              </a:ext>
            </a:extLst>
          </p:cNvPr>
          <p:cNvSpPr txBox="1">
            <a:spLocks/>
          </p:cNvSpPr>
          <p:nvPr/>
        </p:nvSpPr>
        <p:spPr bwMode="auto">
          <a:xfrm>
            <a:off x="982806" y="2060419"/>
            <a:ext cx="5057775" cy="1635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Blip>
                <a:blip r:embed="rId2"/>
              </a:buBlip>
              <a:defRPr sz="2700" kern="1200">
                <a:solidFill>
                  <a:schemeClr val="tx1"/>
                </a:solidFill>
                <a:latin typeface="Ubuntu"/>
                <a:ea typeface="MS PGothic" panose="020B0600070205080204" pitchFamily="34" charset="-128"/>
                <a:cs typeface="MS PGothic" charset="0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Blip>
                <a:blip r:embed="rId3"/>
              </a:buBlip>
              <a:defRPr sz="2200" kern="1200">
                <a:solidFill>
                  <a:schemeClr val="tx2"/>
                </a:solidFill>
                <a:latin typeface="Ubuntu"/>
                <a:ea typeface="MS PGothic" panose="020B0600070205080204" pitchFamily="34" charset="-128"/>
                <a:cs typeface="MS PGothic" charset="0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D8DAE"/>
              </a:buClr>
              <a:buSzPct val="75000"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Ubuntu"/>
                <a:ea typeface="MS PGothic" panose="020B0600070205080204" pitchFamily="34" charset="-128"/>
                <a:cs typeface="MS PGothic" charset="0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4973C"/>
              </a:buClr>
              <a:buSzPct val="70000"/>
              <a:buBlip>
                <a:blip r:embed="rId5"/>
              </a:buBlip>
              <a:defRPr sz="2000" kern="1200">
                <a:solidFill>
                  <a:schemeClr val="tx2"/>
                </a:solidFill>
                <a:latin typeface="Ubuntu"/>
                <a:ea typeface="MS PGothic" panose="020B0600070205080204" pitchFamily="34" charset="-128"/>
                <a:cs typeface="MS PGothic" charset="0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BD3AA"/>
              </a:buClr>
              <a:buSzPct val="100000"/>
              <a:buBlip>
                <a:blip r:embed="rId6"/>
              </a:buBlip>
              <a:defRPr kern="1200">
                <a:solidFill>
                  <a:schemeClr val="tx1"/>
                </a:solidFill>
                <a:latin typeface="Ubuntu"/>
                <a:ea typeface="MS PGothic" panose="020B0600070205080204" pitchFamily="34" charset="-128"/>
                <a:cs typeface="MS PGothic" charset="0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600"/>
              </a:spcBef>
              <a:buClr>
                <a:srgbClr val="2B4E6C"/>
              </a:buClr>
              <a:buNone/>
              <a:defRPr/>
            </a:pPr>
            <a:r>
              <a:rPr lang="en-US" sz="3200" b="1" dirty="0">
                <a:solidFill>
                  <a:prstClr val="black"/>
                </a:solidFill>
                <a:latin typeface="+mn-lt"/>
              </a:rPr>
              <a:t>Scot Beekman</a:t>
            </a:r>
          </a:p>
          <a:p>
            <a:pPr defTabSz="914400">
              <a:spcBef>
                <a:spcPts val="600"/>
              </a:spcBef>
              <a:buClr>
                <a:srgbClr val="2B4E6C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+mn-lt"/>
                <a:cs typeface="Calibri" panose="020F0502020204030204" pitchFamily="34" charset="0"/>
              </a:rPr>
              <a:t>Assistant Director of Administrative Information Systems (ITS)</a:t>
            </a:r>
          </a:p>
          <a:p>
            <a:pPr defTabSz="914400">
              <a:spcBef>
                <a:spcPts val="600"/>
              </a:spcBef>
              <a:buClr>
                <a:srgbClr val="2B4E6C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+mn-lt"/>
                <a:cs typeface="Calibri" panose="020F0502020204030204" pitchFamily="34" charset="0"/>
              </a:rPr>
              <a:t>19 years at SUNY Broome</a:t>
            </a:r>
          </a:p>
          <a:p>
            <a:pPr defTabSz="914400">
              <a:spcBef>
                <a:spcPts val="600"/>
              </a:spcBef>
              <a:buClr>
                <a:srgbClr val="2B4E6C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+mn-lt"/>
                <a:cs typeface="Calibri" panose="020F0502020204030204" pitchFamily="34" charset="0"/>
              </a:rPr>
              <a:t>Have </a:t>
            </a:r>
            <a:r>
              <a:rPr lang="en-US" sz="2400">
                <a:solidFill>
                  <a:prstClr val="black"/>
                </a:solidFill>
                <a:latin typeface="+mn-lt"/>
                <a:cs typeface="Calibri" panose="020F0502020204030204" pitchFamily="34" charset="0"/>
              </a:rPr>
              <a:t>a </a:t>
            </a:r>
            <a:r>
              <a:rPr lang="en-US" sz="2400" smtClean="0">
                <a:solidFill>
                  <a:prstClr val="black"/>
                </a:solidFill>
                <a:latin typeface="+mn-lt"/>
                <a:cs typeface="Calibri" panose="020F0502020204030204" pitchFamily="34" charset="0"/>
              </a:rPr>
              <a:t>7 </a:t>
            </a:r>
            <a:r>
              <a:rPr lang="en-US" sz="2400" dirty="0">
                <a:solidFill>
                  <a:prstClr val="black"/>
                </a:solidFill>
                <a:latin typeface="+mn-lt"/>
                <a:cs typeface="Calibri" panose="020F0502020204030204" pitchFamily="34" charset="0"/>
              </a:rPr>
              <a:t>year old Sith Lord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3D6C022A-D203-46E2-A8CC-D915ED66E13D}"/>
              </a:ext>
            </a:extLst>
          </p:cNvPr>
          <p:cNvSpPr txBox="1">
            <a:spLocks/>
          </p:cNvSpPr>
          <p:nvPr/>
        </p:nvSpPr>
        <p:spPr bwMode="auto">
          <a:xfrm>
            <a:off x="6096000" y="2060064"/>
            <a:ext cx="5594715" cy="1635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Blip>
                <a:blip r:embed="rId2"/>
              </a:buBlip>
              <a:defRPr sz="2700" kern="1200">
                <a:solidFill>
                  <a:schemeClr val="tx1"/>
                </a:solidFill>
                <a:latin typeface="Ubuntu"/>
                <a:ea typeface="MS PGothic" panose="020B0600070205080204" pitchFamily="34" charset="-128"/>
                <a:cs typeface="MS PGothic" charset="0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Blip>
                <a:blip r:embed="rId3"/>
              </a:buBlip>
              <a:defRPr sz="2200" kern="1200">
                <a:solidFill>
                  <a:schemeClr val="tx2"/>
                </a:solidFill>
                <a:latin typeface="Ubuntu"/>
                <a:ea typeface="MS PGothic" panose="020B0600070205080204" pitchFamily="34" charset="-128"/>
                <a:cs typeface="MS PGothic" charset="0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D8DAE"/>
              </a:buClr>
              <a:buSzPct val="75000"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Ubuntu"/>
                <a:ea typeface="MS PGothic" panose="020B0600070205080204" pitchFamily="34" charset="-128"/>
                <a:cs typeface="MS PGothic" charset="0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4973C"/>
              </a:buClr>
              <a:buSzPct val="70000"/>
              <a:buBlip>
                <a:blip r:embed="rId5"/>
              </a:buBlip>
              <a:defRPr sz="2000" kern="1200">
                <a:solidFill>
                  <a:schemeClr val="tx2"/>
                </a:solidFill>
                <a:latin typeface="Ubuntu"/>
                <a:ea typeface="MS PGothic" panose="020B0600070205080204" pitchFamily="34" charset="-128"/>
                <a:cs typeface="MS PGothic" charset="0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BD3AA"/>
              </a:buClr>
              <a:buSzPct val="100000"/>
              <a:buBlip>
                <a:blip r:embed="rId6"/>
              </a:buBlip>
              <a:defRPr kern="1200">
                <a:solidFill>
                  <a:schemeClr val="tx1"/>
                </a:solidFill>
                <a:latin typeface="Ubuntu"/>
                <a:ea typeface="MS PGothic" panose="020B0600070205080204" pitchFamily="34" charset="-128"/>
                <a:cs typeface="MS PGothic" charset="0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600"/>
              </a:spcBef>
              <a:buClr>
                <a:srgbClr val="2B4E6C"/>
              </a:buClr>
              <a:buNone/>
              <a:defRPr/>
            </a:pPr>
            <a:r>
              <a:rPr lang="en-US" sz="3200" b="1" dirty="0">
                <a:solidFill>
                  <a:prstClr val="black"/>
                </a:solidFill>
                <a:latin typeface="+mn-lt"/>
              </a:rPr>
              <a:t>Randy Harvey</a:t>
            </a:r>
          </a:p>
          <a:p>
            <a:pPr defTabSz="914400">
              <a:spcBef>
                <a:spcPts val="600"/>
              </a:spcBef>
              <a:buClr>
                <a:srgbClr val="2B4E6C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+mn-lt"/>
              </a:rPr>
              <a:t>Programmer Analyst II</a:t>
            </a:r>
          </a:p>
          <a:p>
            <a:pPr defTabSz="914400">
              <a:spcBef>
                <a:spcPts val="600"/>
              </a:spcBef>
              <a:buClr>
                <a:srgbClr val="2B4E6C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+mn-lt"/>
              </a:rPr>
              <a:t>3 years at SUNY Broome</a:t>
            </a:r>
          </a:p>
          <a:p>
            <a:pPr defTabSz="914400">
              <a:spcBef>
                <a:spcPts val="600"/>
              </a:spcBef>
              <a:buClr>
                <a:srgbClr val="2B4E6C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+mn-lt"/>
              </a:rPr>
              <a:t>Senator Palpatine was my apprentice</a:t>
            </a:r>
          </a:p>
          <a:p>
            <a:pPr defTabSz="914400">
              <a:buClr>
                <a:srgbClr val="2B4E6C"/>
              </a:buClr>
              <a:defRPr/>
            </a:pP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99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504530-8410-4177-9EE0-BB74BB994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5595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504530-8410-4177-9EE0-BB74BB994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9677CD2-ED1E-41D4-A216-7192638D7526}"/>
              </a:ext>
            </a:extLst>
          </p:cNvPr>
          <p:cNvSpPr/>
          <p:nvPr/>
        </p:nvSpPr>
        <p:spPr>
          <a:xfrm>
            <a:off x="1833563" y="3129915"/>
            <a:ext cx="7219950" cy="1422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433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960"/>
            <a:ext cx="12192000" cy="68579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8A1691C-CCE2-438E-BFC0-53F52DE6473F}"/>
              </a:ext>
            </a:extLst>
          </p:cNvPr>
          <p:cNvSpPr/>
          <p:nvPr/>
        </p:nvSpPr>
        <p:spPr>
          <a:xfrm>
            <a:off x="1673542" y="2491740"/>
            <a:ext cx="8720138" cy="32842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7327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6CB2C0-136E-4DCC-8CC1-22D43828D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1425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EEE487E-4DCF-4F06-B652-2240444BC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13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EEE487E-4DCF-4F06-B652-2240444BC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9677CD2-ED1E-41D4-A216-7192638D7526}"/>
              </a:ext>
            </a:extLst>
          </p:cNvPr>
          <p:cNvSpPr/>
          <p:nvPr/>
        </p:nvSpPr>
        <p:spPr>
          <a:xfrm>
            <a:off x="1808526" y="1089569"/>
            <a:ext cx="10288224" cy="27250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556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6647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4457B87-504D-4732-A300-57B008C6116E}"/>
              </a:ext>
            </a:extLst>
          </p:cNvPr>
          <p:cNvSpPr/>
          <p:nvPr/>
        </p:nvSpPr>
        <p:spPr>
          <a:xfrm>
            <a:off x="2288817" y="5449132"/>
            <a:ext cx="1184056" cy="27250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541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507FFF-4A5B-4729-A234-9AC56715C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7579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1930AA-57D4-4507-9AC8-FB3D90A52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964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75D64-511C-4865-8246-30C99B36B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Situation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69F8AB07-C0FD-466B-8308-E7728DC9483F}"/>
              </a:ext>
            </a:extLst>
          </p:cNvPr>
          <p:cNvSpPr txBox="1">
            <a:spLocks/>
          </p:cNvSpPr>
          <p:nvPr/>
        </p:nvSpPr>
        <p:spPr bwMode="auto">
          <a:xfrm>
            <a:off x="1002147" y="1995611"/>
            <a:ext cx="901053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Blip>
                <a:blip r:embed="rId2"/>
              </a:buBlip>
              <a:defRPr sz="2700" kern="1200">
                <a:solidFill>
                  <a:schemeClr val="tx1"/>
                </a:solidFill>
                <a:latin typeface="Ubuntu"/>
                <a:ea typeface="MS PGothic" panose="020B0600070205080204" pitchFamily="34" charset="-128"/>
                <a:cs typeface="MS PGothic" charset="0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Blip>
                <a:blip r:embed="rId3"/>
              </a:buBlip>
              <a:defRPr sz="2200" kern="1200">
                <a:solidFill>
                  <a:schemeClr val="tx2"/>
                </a:solidFill>
                <a:latin typeface="Ubuntu"/>
                <a:ea typeface="MS PGothic" panose="020B0600070205080204" pitchFamily="34" charset="-128"/>
                <a:cs typeface="MS PGothic" charset="0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D8DAE"/>
              </a:buClr>
              <a:buSzPct val="75000"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Ubuntu"/>
                <a:ea typeface="MS PGothic" panose="020B0600070205080204" pitchFamily="34" charset="-128"/>
                <a:cs typeface="MS PGothic" charset="0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4973C"/>
              </a:buClr>
              <a:buSzPct val="70000"/>
              <a:buBlip>
                <a:blip r:embed="rId5"/>
              </a:buBlip>
              <a:defRPr sz="2000" kern="1200">
                <a:solidFill>
                  <a:schemeClr val="tx2"/>
                </a:solidFill>
                <a:latin typeface="Ubuntu"/>
                <a:ea typeface="MS PGothic" panose="020B0600070205080204" pitchFamily="34" charset="-128"/>
                <a:cs typeface="MS PGothic" charset="0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BD3AA"/>
              </a:buClr>
              <a:buSzPct val="100000"/>
              <a:buBlip>
                <a:blip r:embed="rId6"/>
              </a:buBlip>
              <a:defRPr kern="1200">
                <a:solidFill>
                  <a:schemeClr val="tx1"/>
                </a:solidFill>
                <a:latin typeface="Ubuntu"/>
                <a:ea typeface="MS PGothic" panose="020B0600070205080204" pitchFamily="34" charset="-128"/>
                <a:cs typeface="MS PGothic" charset="0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1200"/>
              </a:spcBef>
              <a:buClr>
                <a:srgbClr val="2B4E6C"/>
              </a:buClr>
              <a:buNone/>
              <a:defRPr/>
            </a:pPr>
            <a:r>
              <a:rPr lang="en-US" sz="3200" b="1" dirty="0">
                <a:solidFill>
                  <a:prstClr val="black"/>
                </a:solidFill>
                <a:latin typeface="+mn-lt"/>
              </a:rPr>
              <a:t>SUNY Broome Community College</a:t>
            </a:r>
          </a:p>
          <a:p>
            <a:pPr defTabSz="914400">
              <a:spcBef>
                <a:spcPts val="1200"/>
              </a:spcBef>
              <a:buClr>
                <a:srgbClr val="2B4E6C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+mn-lt"/>
              </a:rPr>
              <a:t>4,500 FTE and </a:t>
            </a:r>
            <a:r>
              <a:rPr lang="en-US" sz="2400" dirty="0" smtClean="0">
                <a:solidFill>
                  <a:prstClr val="black"/>
                </a:solidFill>
                <a:latin typeface="+mn-lt"/>
              </a:rPr>
              <a:t>5,000 - 7,000 </a:t>
            </a:r>
            <a:r>
              <a:rPr lang="en-US" sz="2400" dirty="0">
                <a:solidFill>
                  <a:prstClr val="black"/>
                </a:solidFill>
                <a:latin typeface="+mn-lt"/>
              </a:rPr>
              <a:t>headcount per academic year</a:t>
            </a:r>
          </a:p>
          <a:p>
            <a:pPr defTabSz="914400">
              <a:spcBef>
                <a:spcPts val="1200"/>
              </a:spcBef>
              <a:buClr>
                <a:srgbClr val="2B4E6C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+mn-lt"/>
              </a:rPr>
              <a:t>11,000 Admissions applications per year</a:t>
            </a:r>
          </a:p>
          <a:p>
            <a:pPr defTabSz="914400">
              <a:spcBef>
                <a:spcPts val="1200"/>
              </a:spcBef>
              <a:buClr>
                <a:srgbClr val="2B4E6C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+mn-lt"/>
              </a:rPr>
              <a:t>Admission was using Self Service Banner Applications</a:t>
            </a:r>
          </a:p>
          <a:p>
            <a:pPr marL="674688" lvl="1" indent="-400050" defTabSz="914400">
              <a:spcBef>
                <a:spcPts val="400"/>
              </a:spcBef>
              <a:buClr>
                <a:srgbClr val="C1493C"/>
              </a:buClr>
              <a:buFont typeface="+mj-lt"/>
              <a:buAutoNum type="romanLcPeriod"/>
              <a:defRPr/>
            </a:pPr>
            <a:r>
              <a:rPr lang="en-US" sz="2000" dirty="0">
                <a:solidFill>
                  <a:srgbClr val="2B4E6C"/>
                </a:solidFill>
              </a:rPr>
              <a:t>Didn’t like it</a:t>
            </a:r>
          </a:p>
          <a:p>
            <a:pPr marL="674688" lvl="1" indent="-400050" defTabSz="914400">
              <a:spcBef>
                <a:spcPts val="400"/>
              </a:spcBef>
              <a:buClr>
                <a:srgbClr val="C1493C"/>
              </a:buClr>
              <a:buFont typeface="+mj-lt"/>
              <a:buAutoNum type="romanLcPeriod"/>
              <a:defRPr/>
            </a:pPr>
            <a:r>
              <a:rPr lang="en-US" sz="2000" dirty="0">
                <a:solidFill>
                  <a:srgbClr val="2B4E6C"/>
                </a:solidFill>
              </a:rPr>
              <a:t>Found it hard to do targeted communications</a:t>
            </a:r>
          </a:p>
          <a:p>
            <a:pPr defTabSz="914400">
              <a:spcBef>
                <a:spcPts val="1200"/>
              </a:spcBef>
              <a:buClr>
                <a:srgbClr val="2B4E6C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+mn-lt"/>
              </a:rPr>
              <a:t>Purchased Slate as student CRM           </a:t>
            </a:r>
            <a:endParaRPr lang="en-US" sz="28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082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B1C16E-FB16-4385-A7D0-B84885AAA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2E37A45-1B14-4240-BA47-288543257E6C}"/>
              </a:ext>
            </a:extLst>
          </p:cNvPr>
          <p:cNvSpPr/>
          <p:nvPr/>
        </p:nvSpPr>
        <p:spPr>
          <a:xfrm>
            <a:off x="6096000" y="1413163"/>
            <a:ext cx="4017818" cy="83127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2024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6B216-A610-4B61-A455-7E1F938D1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Implementation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062D4569-46DF-4D55-838F-933CA12C21B8}"/>
              </a:ext>
            </a:extLst>
          </p:cNvPr>
          <p:cNvSpPr txBox="1">
            <a:spLocks/>
          </p:cNvSpPr>
          <p:nvPr/>
        </p:nvSpPr>
        <p:spPr bwMode="auto">
          <a:xfrm>
            <a:off x="992909" y="1927521"/>
            <a:ext cx="850392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Blip>
                <a:blip r:embed="rId2"/>
              </a:buBlip>
              <a:defRPr sz="2700" kern="1200">
                <a:solidFill>
                  <a:schemeClr val="tx1"/>
                </a:solidFill>
                <a:latin typeface="Ubuntu"/>
                <a:ea typeface="MS PGothic" panose="020B0600070205080204" pitchFamily="34" charset="-128"/>
                <a:cs typeface="MS PGothic" charset="0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Blip>
                <a:blip r:embed="rId3"/>
              </a:buBlip>
              <a:defRPr sz="2200" kern="1200">
                <a:solidFill>
                  <a:schemeClr val="tx2"/>
                </a:solidFill>
                <a:latin typeface="Ubuntu"/>
                <a:ea typeface="MS PGothic" panose="020B0600070205080204" pitchFamily="34" charset="-128"/>
                <a:cs typeface="MS PGothic" charset="0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D8DAE"/>
              </a:buClr>
              <a:buSzPct val="75000"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Ubuntu"/>
                <a:ea typeface="MS PGothic" panose="020B0600070205080204" pitchFamily="34" charset="-128"/>
                <a:cs typeface="MS PGothic" charset="0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4973C"/>
              </a:buClr>
              <a:buSzPct val="70000"/>
              <a:buBlip>
                <a:blip r:embed="rId5"/>
              </a:buBlip>
              <a:defRPr sz="2000" kern="1200">
                <a:solidFill>
                  <a:schemeClr val="tx2"/>
                </a:solidFill>
                <a:latin typeface="Ubuntu"/>
                <a:ea typeface="MS PGothic" panose="020B0600070205080204" pitchFamily="34" charset="-128"/>
                <a:cs typeface="MS PGothic" charset="0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BD3AA"/>
              </a:buClr>
              <a:buSzPct val="100000"/>
              <a:buBlip>
                <a:blip r:embed="rId6"/>
              </a:buBlip>
              <a:defRPr kern="1200">
                <a:solidFill>
                  <a:schemeClr val="tx1"/>
                </a:solidFill>
                <a:latin typeface="Ubuntu"/>
                <a:ea typeface="MS PGothic" panose="020B0600070205080204" pitchFamily="34" charset="-128"/>
                <a:cs typeface="MS PGothic" charset="0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900"/>
              </a:spcBef>
              <a:buNone/>
            </a:pPr>
            <a:r>
              <a:rPr lang="en-US" sz="3200" b="1" dirty="0">
                <a:latin typeface="+mn-lt"/>
              </a:rPr>
              <a:t>Slate / </a:t>
            </a:r>
            <a:r>
              <a:rPr lang="en-US" sz="3200" b="1" dirty="0" err="1">
                <a:latin typeface="+mn-lt"/>
              </a:rPr>
              <a:t>Constituo</a:t>
            </a:r>
            <a:r>
              <a:rPr lang="en-US" sz="3200" b="1" dirty="0">
                <a:latin typeface="+mn-lt"/>
              </a:rPr>
              <a:t> / Banner Integration </a:t>
            </a:r>
          </a:p>
          <a:p>
            <a:pPr defTabSz="9144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</a:rPr>
              <a:t>Data: </a:t>
            </a:r>
            <a:r>
              <a:rPr lang="en-US" sz="2400" dirty="0">
                <a:latin typeface="+mn-lt"/>
              </a:rPr>
              <a:t>Slate application data to be exported (Fields? - Prompts?) </a:t>
            </a:r>
            <a:endParaRPr lang="en-US" sz="2400" b="1" dirty="0">
              <a:latin typeface="+mn-lt"/>
            </a:endParaRPr>
          </a:p>
          <a:p>
            <a:pPr defTabSz="9144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</a:rPr>
              <a:t>Extract:</a:t>
            </a:r>
            <a:r>
              <a:rPr lang="en-US" sz="2400" dirty="0">
                <a:latin typeface="+mn-lt"/>
              </a:rPr>
              <a:t> Slate data via SFTP (API Available)</a:t>
            </a:r>
          </a:p>
          <a:p>
            <a:pPr defTabSz="9144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</a:rPr>
              <a:t>Transform:  </a:t>
            </a:r>
            <a:r>
              <a:rPr lang="en-US" sz="2400" dirty="0">
                <a:latin typeface="+mn-lt"/>
              </a:rPr>
              <a:t>Data to prepare for </a:t>
            </a:r>
            <a:r>
              <a:rPr lang="en-US" sz="2400" dirty="0" err="1">
                <a:latin typeface="+mn-lt"/>
              </a:rPr>
              <a:t>upsert</a:t>
            </a:r>
            <a:r>
              <a:rPr lang="en-US" sz="2400" dirty="0">
                <a:latin typeface="+mn-lt"/>
              </a:rPr>
              <a:t> into Banner</a:t>
            </a:r>
          </a:p>
          <a:p>
            <a:pPr marL="0" indent="0" defTabSz="914400">
              <a:buNone/>
            </a:pPr>
            <a:endParaRPr lang="en-US" sz="2400" dirty="0">
              <a:latin typeface="+mn-lt"/>
            </a:endParaRPr>
          </a:p>
          <a:p>
            <a:pPr marL="274638" lvl="1" indent="0" defTabSz="91440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488197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4EC51E-0A32-4040-8EA2-4B4FEE0C8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2731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DA6E0D-83CC-465C-BC7A-716EA5295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2559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42AC89-864B-471A-94E3-6FC994F02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8517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42AC89-864B-471A-94E3-6FC994F02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EF4A439-6F17-4020-B6C3-8B2A04653E85}"/>
              </a:ext>
            </a:extLst>
          </p:cNvPr>
          <p:cNvSpPr/>
          <p:nvPr/>
        </p:nvSpPr>
        <p:spPr>
          <a:xfrm>
            <a:off x="6766560" y="2493644"/>
            <a:ext cx="883919" cy="18192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509BFD-BD6A-4054-A07A-BE3A4832AA5E}"/>
              </a:ext>
            </a:extLst>
          </p:cNvPr>
          <p:cNvSpPr/>
          <p:nvPr/>
        </p:nvSpPr>
        <p:spPr>
          <a:xfrm>
            <a:off x="6766560" y="4055744"/>
            <a:ext cx="883919" cy="18192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2A3EAF-459F-467F-B951-7F1FE6CE5D47}"/>
              </a:ext>
            </a:extLst>
          </p:cNvPr>
          <p:cNvSpPr/>
          <p:nvPr/>
        </p:nvSpPr>
        <p:spPr>
          <a:xfrm>
            <a:off x="6766560" y="5617844"/>
            <a:ext cx="883919" cy="18192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6C73CA-E8EB-40A9-8BA1-9BE293B5E7CC}"/>
              </a:ext>
            </a:extLst>
          </p:cNvPr>
          <p:cNvSpPr/>
          <p:nvPr/>
        </p:nvSpPr>
        <p:spPr>
          <a:xfrm>
            <a:off x="6766560" y="4360544"/>
            <a:ext cx="883919" cy="18192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DC3752-CB11-47AC-9FA9-B79114467EE6}"/>
              </a:ext>
            </a:extLst>
          </p:cNvPr>
          <p:cNvSpPr/>
          <p:nvPr/>
        </p:nvSpPr>
        <p:spPr>
          <a:xfrm>
            <a:off x="6766560" y="4665344"/>
            <a:ext cx="883919" cy="18192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3ACE63-977C-4F63-BEEB-D28819DDE445}"/>
              </a:ext>
            </a:extLst>
          </p:cNvPr>
          <p:cNvSpPr/>
          <p:nvPr/>
        </p:nvSpPr>
        <p:spPr>
          <a:xfrm>
            <a:off x="6766560" y="4970144"/>
            <a:ext cx="883919" cy="18192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039554-19FE-44F9-9995-701C238CBC31}"/>
              </a:ext>
            </a:extLst>
          </p:cNvPr>
          <p:cNvSpPr/>
          <p:nvPr/>
        </p:nvSpPr>
        <p:spPr>
          <a:xfrm>
            <a:off x="6766560" y="5290184"/>
            <a:ext cx="883919" cy="18192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4178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D33E2B-3371-4D0C-B776-DEE071226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603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FA3031-3413-40C9-81AA-644296DDD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8949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FA3031-3413-40C9-81AA-644296DDD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E6756EF-08ED-4292-BB17-DC379AAFA6B8}"/>
              </a:ext>
            </a:extLst>
          </p:cNvPr>
          <p:cNvSpPr/>
          <p:nvPr/>
        </p:nvSpPr>
        <p:spPr>
          <a:xfrm>
            <a:off x="3991755" y="1876424"/>
            <a:ext cx="1897869" cy="15961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9C6787-5FFD-4FC7-810C-F45B5DE79FD6}"/>
              </a:ext>
            </a:extLst>
          </p:cNvPr>
          <p:cNvSpPr/>
          <p:nvPr/>
        </p:nvSpPr>
        <p:spPr>
          <a:xfrm>
            <a:off x="10287001" y="1928812"/>
            <a:ext cx="509588" cy="12165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401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FA3031-3413-40C9-81AA-644296DDD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C1BB9A6-949B-43E2-9531-9E94031A06F0}"/>
              </a:ext>
            </a:extLst>
          </p:cNvPr>
          <p:cNvSpPr/>
          <p:nvPr/>
        </p:nvSpPr>
        <p:spPr>
          <a:xfrm>
            <a:off x="1991505" y="1866755"/>
            <a:ext cx="389745" cy="15961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51BBE5-D645-4C29-9AF6-F88EC0CF20ED}"/>
              </a:ext>
            </a:extLst>
          </p:cNvPr>
          <p:cNvSpPr/>
          <p:nvPr/>
        </p:nvSpPr>
        <p:spPr>
          <a:xfrm>
            <a:off x="9563101" y="2590655"/>
            <a:ext cx="514349" cy="12165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011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6FE4C-9601-4EF0-8266-92E5701AF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Objective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42525F67-9EA9-4A4D-95BF-05BEAE1D70CB}"/>
              </a:ext>
            </a:extLst>
          </p:cNvPr>
          <p:cNvSpPr txBox="1">
            <a:spLocks/>
          </p:cNvSpPr>
          <p:nvPr/>
        </p:nvSpPr>
        <p:spPr bwMode="auto">
          <a:xfrm>
            <a:off x="1029854" y="1789014"/>
            <a:ext cx="10293466" cy="4017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Blip>
                <a:blip r:embed="rId2"/>
              </a:buBlip>
              <a:defRPr sz="2700" kern="1200">
                <a:solidFill>
                  <a:schemeClr val="tx1"/>
                </a:solidFill>
                <a:latin typeface="Ubuntu"/>
                <a:ea typeface="MS PGothic" panose="020B0600070205080204" pitchFamily="34" charset="-128"/>
                <a:cs typeface="MS PGothic" charset="0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Blip>
                <a:blip r:embed="rId3"/>
              </a:buBlip>
              <a:defRPr sz="2200" kern="1200">
                <a:solidFill>
                  <a:schemeClr val="tx2"/>
                </a:solidFill>
                <a:latin typeface="Ubuntu"/>
                <a:ea typeface="MS PGothic" panose="020B0600070205080204" pitchFamily="34" charset="-128"/>
                <a:cs typeface="MS PGothic" charset="0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D8DAE"/>
              </a:buClr>
              <a:buSzPct val="75000"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Ubuntu"/>
                <a:ea typeface="MS PGothic" panose="020B0600070205080204" pitchFamily="34" charset="-128"/>
                <a:cs typeface="MS PGothic" charset="0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4973C"/>
              </a:buClr>
              <a:buSzPct val="70000"/>
              <a:buBlip>
                <a:blip r:embed="rId5"/>
              </a:buBlip>
              <a:defRPr sz="2000" kern="1200">
                <a:solidFill>
                  <a:schemeClr val="tx2"/>
                </a:solidFill>
                <a:latin typeface="Ubuntu"/>
                <a:ea typeface="MS PGothic" panose="020B0600070205080204" pitchFamily="34" charset="-128"/>
                <a:cs typeface="MS PGothic" charset="0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BD3AA"/>
              </a:buClr>
              <a:buSzPct val="100000"/>
              <a:buBlip>
                <a:blip r:embed="rId6"/>
              </a:buBlip>
              <a:defRPr kern="1200">
                <a:solidFill>
                  <a:schemeClr val="tx1"/>
                </a:solidFill>
                <a:latin typeface="Ubuntu"/>
                <a:ea typeface="MS PGothic" panose="020B0600070205080204" pitchFamily="34" charset="-128"/>
                <a:cs typeface="MS PGothic" charset="0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400"/>
              </a:spcBef>
              <a:buClr>
                <a:srgbClr val="2B4E6C"/>
              </a:buClr>
              <a:buNone/>
              <a:defRPr/>
            </a:pPr>
            <a:r>
              <a:rPr lang="en-US" sz="3200" b="1" dirty="0">
                <a:solidFill>
                  <a:sysClr val="windowText" lastClr="000000"/>
                </a:solidFill>
                <a:latin typeface="+mn-lt"/>
              </a:rPr>
              <a:t>The Evaluation Process</a:t>
            </a:r>
          </a:p>
          <a:p>
            <a:pPr defTabSz="914400">
              <a:spcBef>
                <a:spcPts val="400"/>
              </a:spcBef>
              <a:buClr>
                <a:srgbClr val="2B4E6C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+mn-lt"/>
              </a:rPr>
              <a:t>Context (Need Slate application data in Banner):</a:t>
            </a:r>
          </a:p>
          <a:p>
            <a:pPr marL="674688" lvl="1" indent="-400050" defTabSz="914400">
              <a:spcBef>
                <a:spcPts val="400"/>
              </a:spcBef>
              <a:buClr>
                <a:srgbClr val="C1493C"/>
              </a:buClr>
              <a:buFont typeface="+mj-lt"/>
              <a:buAutoNum type="romanLcPeriod"/>
              <a:defRPr/>
            </a:pPr>
            <a:r>
              <a:rPr lang="en-US" sz="1800" dirty="0">
                <a:solidFill>
                  <a:srgbClr val="2B4E6C"/>
                </a:solidFill>
                <a:latin typeface="+mn-lt"/>
              </a:rPr>
              <a:t>Develop In-House solution (reviewed Binghamton University’s implementation)</a:t>
            </a:r>
          </a:p>
          <a:p>
            <a:pPr marL="674688" lvl="1" indent="-400050" defTabSz="914400">
              <a:spcBef>
                <a:spcPts val="400"/>
              </a:spcBef>
              <a:buClr>
                <a:srgbClr val="C1493C"/>
              </a:buClr>
              <a:buFont typeface="+mj-lt"/>
              <a:buAutoNum type="romanLcPeriod"/>
              <a:defRPr/>
            </a:pPr>
            <a:r>
              <a:rPr lang="en-US" sz="1800" dirty="0">
                <a:solidFill>
                  <a:srgbClr val="2B4E6C"/>
                </a:solidFill>
                <a:latin typeface="+mn-lt"/>
              </a:rPr>
              <a:t>Talk to SICAS about a solution</a:t>
            </a:r>
          </a:p>
          <a:p>
            <a:pPr marL="674688" lvl="1" indent="-400050" defTabSz="914400">
              <a:spcBef>
                <a:spcPts val="400"/>
              </a:spcBef>
              <a:buClr>
                <a:srgbClr val="C1493C"/>
              </a:buClr>
              <a:buFont typeface="+mj-lt"/>
              <a:buAutoNum type="romanLcPeriod"/>
              <a:defRPr/>
            </a:pPr>
            <a:r>
              <a:rPr lang="en-US" sz="1800" dirty="0">
                <a:solidFill>
                  <a:srgbClr val="2B4E6C"/>
                </a:solidFill>
                <a:latin typeface="+mn-lt"/>
              </a:rPr>
              <a:t>Evaluated 3 commercial solutions (Axiom, </a:t>
            </a:r>
            <a:r>
              <a:rPr lang="en-US" sz="1800" dirty="0" err="1">
                <a:solidFill>
                  <a:srgbClr val="2B4E6C"/>
                </a:solidFill>
                <a:latin typeface="+mn-lt"/>
              </a:rPr>
              <a:t>Constituo</a:t>
            </a:r>
            <a:r>
              <a:rPr lang="en-US" sz="1800" dirty="0">
                <a:solidFill>
                  <a:srgbClr val="2B4E6C"/>
                </a:solidFill>
                <a:latin typeface="+mn-lt"/>
              </a:rPr>
              <a:t>, &amp; Rapid Insight)</a:t>
            </a:r>
          </a:p>
          <a:p>
            <a:pPr defTabSz="914400">
              <a:spcBef>
                <a:spcPts val="400"/>
              </a:spcBef>
              <a:buClr>
                <a:srgbClr val="2B4E6C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+mn-lt"/>
              </a:rPr>
              <a:t>Considerations:</a:t>
            </a:r>
          </a:p>
          <a:p>
            <a:pPr marL="674688" lvl="1" indent="-400050" defTabSz="914400">
              <a:spcBef>
                <a:spcPts val="400"/>
              </a:spcBef>
              <a:buClr>
                <a:srgbClr val="C1493C"/>
              </a:buClr>
              <a:buFont typeface="+mj-lt"/>
              <a:buAutoNum type="romanLcPeriod"/>
              <a:defRPr/>
            </a:pPr>
            <a:r>
              <a:rPr lang="en-US" sz="1800" dirty="0">
                <a:solidFill>
                  <a:srgbClr val="2B4E6C"/>
                </a:solidFill>
                <a:latin typeface="+mn-lt"/>
              </a:rPr>
              <a:t>Constrained timeline / budget</a:t>
            </a:r>
          </a:p>
          <a:p>
            <a:pPr marL="674688" lvl="1" indent="-400050" defTabSz="914400">
              <a:spcBef>
                <a:spcPts val="400"/>
              </a:spcBef>
              <a:buClr>
                <a:srgbClr val="C1493C"/>
              </a:buClr>
              <a:buFont typeface="+mj-lt"/>
              <a:buAutoNum type="romanLcPeriod"/>
              <a:defRPr/>
            </a:pPr>
            <a:r>
              <a:rPr lang="en-US" sz="1800" dirty="0">
                <a:solidFill>
                  <a:srgbClr val="2B4E6C"/>
                </a:solidFill>
                <a:latin typeface="+mn-lt"/>
              </a:rPr>
              <a:t>Ease of deployment, configuration, day to day use</a:t>
            </a:r>
          </a:p>
          <a:p>
            <a:pPr marL="674688" lvl="1" indent="-400050" defTabSz="914400">
              <a:spcBef>
                <a:spcPts val="400"/>
              </a:spcBef>
              <a:buClr>
                <a:srgbClr val="C1493C"/>
              </a:buClr>
              <a:buFont typeface="+mj-lt"/>
              <a:buAutoNum type="romanLcPeriod"/>
              <a:defRPr/>
            </a:pPr>
            <a:r>
              <a:rPr lang="en-US" sz="1800" dirty="0">
                <a:solidFill>
                  <a:srgbClr val="2B4E6C"/>
                </a:solidFill>
                <a:latin typeface="+mn-lt"/>
              </a:rPr>
              <a:t>Required knowledgeable, attentive, responsive services team to lead us to success</a:t>
            </a:r>
          </a:p>
          <a:p>
            <a:pPr marL="674688" lvl="1" indent="-400050" defTabSz="914400">
              <a:spcBef>
                <a:spcPts val="400"/>
              </a:spcBef>
              <a:buClr>
                <a:srgbClr val="C1493C"/>
              </a:buClr>
              <a:buFont typeface="+mj-lt"/>
              <a:buAutoNum type="romanLcPeriod"/>
              <a:defRPr/>
            </a:pPr>
            <a:r>
              <a:rPr lang="en-US" sz="1800" dirty="0">
                <a:solidFill>
                  <a:srgbClr val="2B4E6C"/>
                </a:solidFill>
                <a:latin typeface="+mn-lt"/>
              </a:rPr>
              <a:t>Suggested by SICAS / SUNY System Administration</a:t>
            </a:r>
          </a:p>
          <a:p>
            <a:pPr lvl="1" defTabSz="914400">
              <a:buClr>
                <a:srgbClr val="C1493C"/>
              </a:buClr>
              <a:defRPr/>
            </a:pPr>
            <a:endParaRPr lang="en-US" sz="1200" dirty="0">
              <a:solidFill>
                <a:srgbClr val="2B4E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66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FA3031-3413-40C9-81AA-644296DDD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3170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FA3031-3413-40C9-81AA-644296DDD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A90B92A-F27C-4EB2-95E4-E56E15AF0063}"/>
              </a:ext>
            </a:extLst>
          </p:cNvPr>
          <p:cNvSpPr/>
          <p:nvPr/>
        </p:nvSpPr>
        <p:spPr>
          <a:xfrm>
            <a:off x="8558211" y="3352800"/>
            <a:ext cx="319089" cy="22574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368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2969D7-200E-4BFD-9B7C-BF6FC506B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16CA570-30AB-4A65-BD9E-DBF8105B0B69}"/>
              </a:ext>
            </a:extLst>
          </p:cNvPr>
          <p:cNvSpPr/>
          <p:nvPr/>
        </p:nvSpPr>
        <p:spPr>
          <a:xfrm>
            <a:off x="9044940" y="4015740"/>
            <a:ext cx="1211580" cy="21869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283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4A0C13-6304-4F55-A035-536BFBCA9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B854B00-E195-4B0E-BF67-CEA04A26BB49}"/>
              </a:ext>
            </a:extLst>
          </p:cNvPr>
          <p:cNvSpPr/>
          <p:nvPr/>
        </p:nvSpPr>
        <p:spPr>
          <a:xfrm>
            <a:off x="9044940" y="4625340"/>
            <a:ext cx="1211580" cy="193548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990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42AC89-864B-471A-94E3-6FC994F02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874F2DF-EE79-4006-97C2-C2D4A4FB16F9}"/>
              </a:ext>
            </a:extLst>
          </p:cNvPr>
          <p:cNvSpPr/>
          <p:nvPr/>
        </p:nvSpPr>
        <p:spPr>
          <a:xfrm>
            <a:off x="6424611" y="2436495"/>
            <a:ext cx="319089" cy="29908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747F57-AD49-4D37-BBCF-342E6D624FE9}"/>
              </a:ext>
            </a:extLst>
          </p:cNvPr>
          <p:cNvSpPr/>
          <p:nvPr/>
        </p:nvSpPr>
        <p:spPr>
          <a:xfrm>
            <a:off x="6424611" y="3686175"/>
            <a:ext cx="319089" cy="29908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BD8145-4034-4D73-88A6-6B230882B60F}"/>
              </a:ext>
            </a:extLst>
          </p:cNvPr>
          <p:cNvSpPr/>
          <p:nvPr/>
        </p:nvSpPr>
        <p:spPr>
          <a:xfrm>
            <a:off x="6424611" y="4613910"/>
            <a:ext cx="319089" cy="29908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BC35DA-ED90-4CBB-B0C0-D2928E8478DF}"/>
              </a:ext>
            </a:extLst>
          </p:cNvPr>
          <p:cNvSpPr/>
          <p:nvPr/>
        </p:nvSpPr>
        <p:spPr>
          <a:xfrm>
            <a:off x="6439851" y="5543550"/>
            <a:ext cx="319089" cy="29908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207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7E01A2-9BD3-4539-B9E7-514CF8C5E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F122690-6D81-42E8-86AD-CC610387F5AD}"/>
              </a:ext>
            </a:extLst>
          </p:cNvPr>
          <p:cNvSpPr/>
          <p:nvPr/>
        </p:nvSpPr>
        <p:spPr>
          <a:xfrm>
            <a:off x="8558211" y="3114675"/>
            <a:ext cx="3429001" cy="17811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7180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7E01A2-9BD3-4539-B9E7-514CF8C5E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97D0B71-034A-4C69-A70E-D0050B6F394E}"/>
              </a:ext>
            </a:extLst>
          </p:cNvPr>
          <p:cNvSpPr/>
          <p:nvPr/>
        </p:nvSpPr>
        <p:spPr>
          <a:xfrm>
            <a:off x="10419398" y="3840480"/>
            <a:ext cx="271462" cy="18288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0283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BBFE2C-2054-4366-909C-7CB0A8A4F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49981B-3EEB-4DDC-9190-8967B882D8C1}"/>
              </a:ext>
            </a:extLst>
          </p:cNvPr>
          <p:cNvSpPr/>
          <p:nvPr/>
        </p:nvSpPr>
        <p:spPr>
          <a:xfrm>
            <a:off x="4643438" y="2590800"/>
            <a:ext cx="2907982" cy="169926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1627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7E01A2-9BD3-4539-B9E7-514CF8C5E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5BC6B1F-5AAE-4FB5-9D82-D782D468F952}"/>
              </a:ext>
            </a:extLst>
          </p:cNvPr>
          <p:cNvSpPr/>
          <p:nvPr/>
        </p:nvSpPr>
        <p:spPr>
          <a:xfrm>
            <a:off x="3991755" y="2500311"/>
            <a:ext cx="1897869" cy="15961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8370E1-49E1-4FDE-B759-16C640C0A940}"/>
              </a:ext>
            </a:extLst>
          </p:cNvPr>
          <p:cNvSpPr/>
          <p:nvPr/>
        </p:nvSpPr>
        <p:spPr>
          <a:xfrm>
            <a:off x="10287000" y="1928812"/>
            <a:ext cx="585787" cy="12165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5854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7E01A2-9BD3-4539-B9E7-514CF8C5E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0FF38C4-B375-4EEE-9B73-817B0B203710}"/>
              </a:ext>
            </a:extLst>
          </p:cNvPr>
          <p:cNvSpPr/>
          <p:nvPr/>
        </p:nvSpPr>
        <p:spPr>
          <a:xfrm>
            <a:off x="1986744" y="2501466"/>
            <a:ext cx="218296" cy="15961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308FDE-939A-4B66-9B36-E371C364B614}"/>
              </a:ext>
            </a:extLst>
          </p:cNvPr>
          <p:cNvSpPr/>
          <p:nvPr/>
        </p:nvSpPr>
        <p:spPr>
          <a:xfrm>
            <a:off x="9558338" y="2590800"/>
            <a:ext cx="509588" cy="12165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828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6B216-A610-4B61-A455-7E1F938D1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Implementation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6B798186-E807-4AF7-9719-F1CDC27A29A0}"/>
              </a:ext>
            </a:extLst>
          </p:cNvPr>
          <p:cNvSpPr txBox="1">
            <a:spLocks/>
          </p:cNvSpPr>
          <p:nvPr/>
        </p:nvSpPr>
        <p:spPr bwMode="auto">
          <a:xfrm>
            <a:off x="992909" y="1927521"/>
            <a:ext cx="10377456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Blip>
                <a:blip r:embed="rId2"/>
              </a:buBlip>
              <a:defRPr sz="2700" kern="1200">
                <a:solidFill>
                  <a:schemeClr val="tx1"/>
                </a:solidFill>
                <a:latin typeface="Ubuntu"/>
                <a:ea typeface="MS PGothic" panose="020B0600070205080204" pitchFamily="34" charset="-128"/>
                <a:cs typeface="MS PGothic" charset="0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Blip>
                <a:blip r:embed="rId3"/>
              </a:buBlip>
              <a:defRPr sz="2200" kern="1200">
                <a:solidFill>
                  <a:schemeClr val="tx2"/>
                </a:solidFill>
                <a:latin typeface="Ubuntu"/>
                <a:ea typeface="MS PGothic" panose="020B0600070205080204" pitchFamily="34" charset="-128"/>
                <a:cs typeface="MS PGothic" charset="0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D8DAE"/>
              </a:buClr>
              <a:buSzPct val="75000"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Ubuntu"/>
                <a:ea typeface="MS PGothic" panose="020B0600070205080204" pitchFamily="34" charset="-128"/>
                <a:cs typeface="MS PGothic" charset="0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4973C"/>
              </a:buClr>
              <a:buSzPct val="70000"/>
              <a:buBlip>
                <a:blip r:embed="rId5"/>
              </a:buBlip>
              <a:defRPr sz="2000" kern="1200">
                <a:solidFill>
                  <a:schemeClr val="tx2"/>
                </a:solidFill>
                <a:latin typeface="Ubuntu"/>
                <a:ea typeface="MS PGothic" panose="020B0600070205080204" pitchFamily="34" charset="-128"/>
                <a:cs typeface="MS PGothic" charset="0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BD3AA"/>
              </a:buClr>
              <a:buSzPct val="100000"/>
              <a:buBlip>
                <a:blip r:embed="rId6"/>
              </a:buBlip>
              <a:defRPr kern="1200">
                <a:solidFill>
                  <a:schemeClr val="tx1"/>
                </a:solidFill>
                <a:latin typeface="Ubuntu"/>
                <a:ea typeface="MS PGothic" panose="020B0600070205080204" pitchFamily="34" charset="-128"/>
                <a:cs typeface="MS PGothic" charset="0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900"/>
              </a:spcBef>
              <a:buNone/>
            </a:pPr>
            <a:r>
              <a:rPr lang="en-US" sz="3200" b="1" dirty="0">
                <a:latin typeface="+mn-lt"/>
              </a:rPr>
              <a:t>Slate / </a:t>
            </a:r>
            <a:r>
              <a:rPr lang="en-US" sz="3200" b="1" dirty="0" err="1">
                <a:latin typeface="+mn-lt"/>
              </a:rPr>
              <a:t>Constituo</a:t>
            </a:r>
            <a:r>
              <a:rPr lang="en-US" sz="3200" b="1" dirty="0">
                <a:latin typeface="+mn-lt"/>
              </a:rPr>
              <a:t> / Banner Integration </a:t>
            </a:r>
          </a:p>
          <a:p>
            <a:pPr defTabSz="9144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</a:rPr>
              <a:t>Data: </a:t>
            </a:r>
            <a:r>
              <a:rPr lang="en-US" sz="2400" dirty="0">
                <a:latin typeface="+mn-lt"/>
              </a:rPr>
              <a:t>Slate application data to be exported (Fields? - Prompts?)</a:t>
            </a:r>
            <a:endParaRPr lang="en-US" sz="2400" b="1" dirty="0">
              <a:latin typeface="+mn-lt"/>
            </a:endParaRPr>
          </a:p>
          <a:p>
            <a:pPr marL="0" indent="0" defTabSz="914400">
              <a:buNone/>
            </a:pPr>
            <a:endParaRPr lang="en-US" sz="2400" dirty="0">
              <a:latin typeface="+mn-lt"/>
            </a:endParaRPr>
          </a:p>
          <a:p>
            <a:pPr marL="274638" lvl="1" indent="0" defTabSz="91440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0756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BBECE74-2A3D-4CF9-9421-B0DC49984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80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0677CC-40F9-4A81-9135-C25A30D3A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5947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9DB4E6-11E1-4C5D-9295-9DB69C330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0152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9DB4E6-11E1-4C5D-9295-9DB69C330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7423636-FF05-4450-A820-7916D4CE0037}"/>
              </a:ext>
            </a:extLst>
          </p:cNvPr>
          <p:cNvSpPr/>
          <p:nvPr/>
        </p:nvSpPr>
        <p:spPr>
          <a:xfrm>
            <a:off x="3930491" y="4184332"/>
            <a:ext cx="200980" cy="1638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7003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C63204-F4E1-441A-8947-7B7B63C94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6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1D98569-0BCA-4978-8C01-EF6C5F2A8F34}"/>
              </a:ext>
            </a:extLst>
          </p:cNvPr>
          <p:cNvSpPr/>
          <p:nvPr/>
        </p:nvSpPr>
        <p:spPr>
          <a:xfrm>
            <a:off x="4627245" y="2566034"/>
            <a:ext cx="2921318" cy="171545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360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FEAA8D-8857-4731-9002-8789CE666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04A9A2E-5A46-426F-99CA-A8A9DE3F1517}"/>
              </a:ext>
            </a:extLst>
          </p:cNvPr>
          <p:cNvSpPr/>
          <p:nvPr/>
        </p:nvSpPr>
        <p:spPr>
          <a:xfrm>
            <a:off x="8542020" y="3131820"/>
            <a:ext cx="3451860" cy="17602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29161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FEAA8D-8857-4731-9002-8789CE666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AF886C3-F05E-4F4B-AF8C-F5F5E7F00791}"/>
              </a:ext>
            </a:extLst>
          </p:cNvPr>
          <p:cNvSpPr/>
          <p:nvPr/>
        </p:nvSpPr>
        <p:spPr>
          <a:xfrm>
            <a:off x="10447020" y="4073842"/>
            <a:ext cx="205740" cy="18859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96019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425A77A-87E4-4409-8B81-B849D21FF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6DF4451-D558-46F4-BF52-1879132A232E}"/>
              </a:ext>
            </a:extLst>
          </p:cNvPr>
          <p:cNvSpPr/>
          <p:nvPr/>
        </p:nvSpPr>
        <p:spPr>
          <a:xfrm>
            <a:off x="4155758" y="2707957"/>
            <a:ext cx="3883342" cy="146875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04437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874E87-DC6E-4772-BDC5-233372ACE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E557963-14B4-4C4B-A0DD-EAA6143A2F7F}"/>
              </a:ext>
            </a:extLst>
          </p:cNvPr>
          <p:cNvSpPr/>
          <p:nvPr/>
        </p:nvSpPr>
        <p:spPr>
          <a:xfrm>
            <a:off x="3985260" y="4994910"/>
            <a:ext cx="1905000" cy="1676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D33231-A87F-4F4D-8084-11DDDD99B9A9}"/>
              </a:ext>
            </a:extLst>
          </p:cNvPr>
          <p:cNvSpPr/>
          <p:nvPr/>
        </p:nvSpPr>
        <p:spPr>
          <a:xfrm>
            <a:off x="10279380" y="1905000"/>
            <a:ext cx="517208" cy="1676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0206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215FAB-EB80-480F-80C1-61D3F5E67F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E557963-14B4-4C4B-A0DD-EAA6143A2F7F}"/>
              </a:ext>
            </a:extLst>
          </p:cNvPr>
          <p:cNvSpPr/>
          <p:nvPr/>
        </p:nvSpPr>
        <p:spPr>
          <a:xfrm>
            <a:off x="1981200" y="4999672"/>
            <a:ext cx="1004888" cy="1676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D33231-A87F-4F4D-8084-11DDDD99B9A9}"/>
              </a:ext>
            </a:extLst>
          </p:cNvPr>
          <p:cNvSpPr/>
          <p:nvPr/>
        </p:nvSpPr>
        <p:spPr>
          <a:xfrm>
            <a:off x="9532620" y="2572703"/>
            <a:ext cx="1021080" cy="1676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216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461BFFA-A88A-49C2-A536-D0E204AAC8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77848" y="2035283"/>
              <a:ext cx="5772524" cy="2456735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1677848" y="4492018"/>
            <a:ext cx="3291717" cy="12329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2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6B216-A610-4B61-A455-7E1F938D1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Implementation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1AB90581-6662-4CBC-AC87-14AEB379AA4E}"/>
              </a:ext>
            </a:extLst>
          </p:cNvPr>
          <p:cNvSpPr txBox="1">
            <a:spLocks/>
          </p:cNvSpPr>
          <p:nvPr/>
        </p:nvSpPr>
        <p:spPr bwMode="auto">
          <a:xfrm>
            <a:off x="992909" y="1927521"/>
            <a:ext cx="850392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Blip>
                <a:blip r:embed="rId2"/>
              </a:buBlip>
              <a:defRPr sz="2700" kern="1200">
                <a:solidFill>
                  <a:schemeClr val="tx1"/>
                </a:solidFill>
                <a:latin typeface="Ubuntu"/>
                <a:ea typeface="MS PGothic" panose="020B0600070205080204" pitchFamily="34" charset="-128"/>
                <a:cs typeface="MS PGothic" charset="0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Blip>
                <a:blip r:embed="rId3"/>
              </a:buBlip>
              <a:defRPr sz="2200" kern="1200">
                <a:solidFill>
                  <a:schemeClr val="tx2"/>
                </a:solidFill>
                <a:latin typeface="Ubuntu"/>
                <a:ea typeface="MS PGothic" panose="020B0600070205080204" pitchFamily="34" charset="-128"/>
                <a:cs typeface="MS PGothic" charset="0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D8DAE"/>
              </a:buClr>
              <a:buSzPct val="75000"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Ubuntu"/>
                <a:ea typeface="MS PGothic" panose="020B0600070205080204" pitchFamily="34" charset="-128"/>
                <a:cs typeface="MS PGothic" charset="0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4973C"/>
              </a:buClr>
              <a:buSzPct val="70000"/>
              <a:buBlip>
                <a:blip r:embed="rId5"/>
              </a:buBlip>
              <a:defRPr sz="2000" kern="1200">
                <a:solidFill>
                  <a:schemeClr val="tx2"/>
                </a:solidFill>
                <a:latin typeface="Ubuntu"/>
                <a:ea typeface="MS PGothic" panose="020B0600070205080204" pitchFamily="34" charset="-128"/>
                <a:cs typeface="MS PGothic" charset="0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BD3AA"/>
              </a:buClr>
              <a:buSzPct val="100000"/>
              <a:buBlip>
                <a:blip r:embed="rId6"/>
              </a:buBlip>
              <a:defRPr kern="1200">
                <a:solidFill>
                  <a:schemeClr val="tx1"/>
                </a:solidFill>
                <a:latin typeface="Ubuntu"/>
                <a:ea typeface="MS PGothic" panose="020B0600070205080204" pitchFamily="34" charset="-128"/>
                <a:cs typeface="MS PGothic" charset="0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900"/>
              </a:spcBef>
              <a:buNone/>
            </a:pPr>
            <a:r>
              <a:rPr lang="en-US" sz="3200" b="1" dirty="0">
                <a:latin typeface="+mn-lt"/>
              </a:rPr>
              <a:t>Slate / </a:t>
            </a:r>
            <a:r>
              <a:rPr lang="en-US" sz="3200" b="1" dirty="0" err="1">
                <a:latin typeface="+mn-lt"/>
              </a:rPr>
              <a:t>Constituo</a:t>
            </a:r>
            <a:r>
              <a:rPr lang="en-US" sz="3200" b="1" dirty="0">
                <a:latin typeface="+mn-lt"/>
              </a:rPr>
              <a:t> / Banner Integration </a:t>
            </a:r>
          </a:p>
          <a:p>
            <a:pPr defTabSz="9144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</a:rPr>
              <a:t>Data: </a:t>
            </a:r>
            <a:r>
              <a:rPr lang="en-US" sz="2400" dirty="0">
                <a:latin typeface="+mn-lt"/>
              </a:rPr>
              <a:t>Slate application data to be exported (Fields? - Prompts?)</a:t>
            </a:r>
            <a:endParaRPr lang="en-US" sz="2400" b="1" dirty="0">
              <a:latin typeface="+mn-lt"/>
            </a:endParaRPr>
          </a:p>
          <a:p>
            <a:pPr defTabSz="9144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</a:rPr>
              <a:t>Extract:</a:t>
            </a:r>
            <a:r>
              <a:rPr lang="en-US" sz="2400" dirty="0">
                <a:latin typeface="+mn-lt"/>
              </a:rPr>
              <a:t> Slate data via SFTP (API Available)</a:t>
            </a:r>
          </a:p>
          <a:p>
            <a:pPr defTabSz="9144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</a:rPr>
              <a:t>Transform:  </a:t>
            </a:r>
            <a:r>
              <a:rPr lang="en-US" sz="2400" dirty="0">
                <a:latin typeface="+mn-lt"/>
              </a:rPr>
              <a:t>Data to prepare for </a:t>
            </a:r>
            <a:r>
              <a:rPr lang="en-US" sz="2400" dirty="0" err="1">
                <a:latin typeface="+mn-lt"/>
              </a:rPr>
              <a:t>upsert</a:t>
            </a:r>
            <a:r>
              <a:rPr lang="en-US" sz="2400" dirty="0">
                <a:latin typeface="+mn-lt"/>
              </a:rPr>
              <a:t> into Banner</a:t>
            </a:r>
          </a:p>
          <a:p>
            <a:pPr defTabSz="9144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</a:rPr>
              <a:t>Load:</a:t>
            </a:r>
            <a:r>
              <a:rPr lang="en-US" sz="2400" dirty="0">
                <a:latin typeface="+mn-lt"/>
              </a:rPr>
              <a:t> Data using robust matching to avoid duplicates</a:t>
            </a:r>
          </a:p>
          <a:p>
            <a:pPr marL="274638" lvl="1" indent="0" defTabSz="91440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9820102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5AA749-D6B4-4C70-8A8A-9E706ED81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34211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2694E2-4B93-4B5D-81A8-588965CE4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18654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255C5C-C44C-43AC-8807-539B71E9E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1B98010-63C9-4AA9-B634-6A3759B19CD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316747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255C5C-C44C-43AC-8807-539B71E9E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1B98010-63C9-4AA9-B634-6A3759B19CD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4F45E4-1935-483B-B5AC-1F56308BB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233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68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255C5C-C44C-43AC-8807-539B71E9E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1B98010-63C9-4AA9-B634-6A3759B19CD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AA3E55-7CDE-40B0-94BA-0C74D2C7E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8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255C5C-C44C-43AC-8807-539B71E9E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1B98010-63C9-4AA9-B634-6A3759B19CD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D94E32-35D7-405F-ADC3-313DB40A10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17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255C5C-C44C-43AC-8807-539B71E9E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1B98010-63C9-4AA9-B634-6A3759B19CD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AB6974A-BA31-4135-8EFD-4075F9A57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97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255C5C-C44C-43AC-8807-539B71E9E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1B98010-63C9-4AA9-B634-6A3759B19CD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9D72FD-A8DC-48A4-8C3C-0DC2D78E1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66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255C5C-C44C-43AC-8807-539B71E9E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1B98010-63C9-4AA9-B634-6A3759B19CD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E5647B2-B975-4E49-BD80-13B7AF2FD947}"/>
              </a:ext>
            </a:extLst>
          </p:cNvPr>
          <p:cNvSpPr/>
          <p:nvPr/>
        </p:nvSpPr>
        <p:spPr>
          <a:xfrm>
            <a:off x="6751320" y="5135880"/>
            <a:ext cx="838200" cy="76962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04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rgbClr val="FF0000"/>
          </a:solidFill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461BFFA-A88A-49C2-A536-D0E204AAC8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  <a:grpFill/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77848" y="2035283"/>
              <a:ext cx="5772524" cy="2456735"/>
            </a:xfrm>
            <a:prstGeom prst="rect">
              <a:avLst/>
            </a:prstGeom>
            <a:grpFill/>
          </p:spPr>
        </p:pic>
      </p:grpSp>
      <p:sp>
        <p:nvSpPr>
          <p:cNvPr id="4" name="Rectangle 3"/>
          <p:cNvSpPr/>
          <p:nvPr/>
        </p:nvSpPr>
        <p:spPr>
          <a:xfrm>
            <a:off x="1677848" y="4492018"/>
            <a:ext cx="3291717" cy="12329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F37945C-F3EF-4057-BFE2-B70B1DFA9463}"/>
              </a:ext>
            </a:extLst>
          </p:cNvPr>
          <p:cNvCxnSpPr>
            <a:cxnSpLocks/>
          </p:cNvCxnSpPr>
          <p:nvPr/>
        </p:nvCxnSpPr>
        <p:spPr>
          <a:xfrm>
            <a:off x="1348508" y="1736437"/>
            <a:ext cx="36576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BDDA8FA-2332-486A-B237-24EB687D86E1}"/>
              </a:ext>
            </a:extLst>
          </p:cNvPr>
          <p:cNvCxnSpPr>
            <a:cxnSpLocks/>
          </p:cNvCxnSpPr>
          <p:nvPr/>
        </p:nvCxnSpPr>
        <p:spPr>
          <a:xfrm>
            <a:off x="1312088" y="2126962"/>
            <a:ext cx="36576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D70962C-D0BD-4C0E-99AC-3126261A1DCF}"/>
              </a:ext>
            </a:extLst>
          </p:cNvPr>
          <p:cNvCxnSpPr>
            <a:cxnSpLocks/>
          </p:cNvCxnSpPr>
          <p:nvPr/>
        </p:nvCxnSpPr>
        <p:spPr>
          <a:xfrm>
            <a:off x="1312088" y="3798599"/>
            <a:ext cx="36576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A27CEFA-067C-4C13-AF9B-2F6BA0309A2B}"/>
              </a:ext>
            </a:extLst>
          </p:cNvPr>
          <p:cNvCxnSpPr>
            <a:cxnSpLocks/>
          </p:cNvCxnSpPr>
          <p:nvPr/>
        </p:nvCxnSpPr>
        <p:spPr>
          <a:xfrm>
            <a:off x="1312088" y="4208174"/>
            <a:ext cx="36576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69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FDD181-2D39-4992-B87D-C1ED9047D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62014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A964B1-0EED-4A74-8DE8-2B725DE74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90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6B216-A610-4B61-A455-7E1F938D1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Implementation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40406F90-D952-40D3-9252-F11D1616F7BB}"/>
              </a:ext>
            </a:extLst>
          </p:cNvPr>
          <p:cNvSpPr txBox="1">
            <a:spLocks/>
          </p:cNvSpPr>
          <p:nvPr/>
        </p:nvSpPr>
        <p:spPr bwMode="auto">
          <a:xfrm>
            <a:off x="992909" y="1927521"/>
            <a:ext cx="850392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Blip>
                <a:blip r:embed="rId2"/>
              </a:buBlip>
              <a:defRPr sz="2700" kern="1200">
                <a:solidFill>
                  <a:schemeClr val="tx1"/>
                </a:solidFill>
                <a:latin typeface="Ubuntu"/>
                <a:ea typeface="MS PGothic" panose="020B0600070205080204" pitchFamily="34" charset="-128"/>
                <a:cs typeface="MS PGothic" charset="0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Blip>
                <a:blip r:embed="rId3"/>
              </a:buBlip>
              <a:defRPr sz="2200" kern="1200">
                <a:solidFill>
                  <a:schemeClr val="tx2"/>
                </a:solidFill>
                <a:latin typeface="Ubuntu"/>
                <a:ea typeface="MS PGothic" panose="020B0600070205080204" pitchFamily="34" charset="-128"/>
                <a:cs typeface="MS PGothic" charset="0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D8DAE"/>
              </a:buClr>
              <a:buSzPct val="75000"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Ubuntu"/>
                <a:ea typeface="MS PGothic" panose="020B0600070205080204" pitchFamily="34" charset="-128"/>
                <a:cs typeface="MS PGothic" charset="0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4973C"/>
              </a:buClr>
              <a:buSzPct val="70000"/>
              <a:buBlip>
                <a:blip r:embed="rId5"/>
              </a:buBlip>
              <a:defRPr sz="2000" kern="1200">
                <a:solidFill>
                  <a:schemeClr val="tx2"/>
                </a:solidFill>
                <a:latin typeface="Ubuntu"/>
                <a:ea typeface="MS PGothic" panose="020B0600070205080204" pitchFamily="34" charset="-128"/>
                <a:cs typeface="MS PGothic" charset="0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BD3AA"/>
              </a:buClr>
              <a:buSzPct val="100000"/>
              <a:buBlip>
                <a:blip r:embed="rId6"/>
              </a:buBlip>
              <a:defRPr kern="1200">
                <a:solidFill>
                  <a:schemeClr val="tx1"/>
                </a:solidFill>
                <a:latin typeface="Ubuntu"/>
                <a:ea typeface="MS PGothic" panose="020B0600070205080204" pitchFamily="34" charset="-128"/>
                <a:cs typeface="MS PGothic" charset="0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900"/>
              </a:spcBef>
              <a:buNone/>
            </a:pPr>
            <a:r>
              <a:rPr lang="en-US" sz="3200" b="1" dirty="0">
                <a:latin typeface="+mn-lt"/>
              </a:rPr>
              <a:t>Slate / </a:t>
            </a:r>
            <a:r>
              <a:rPr lang="en-US" sz="3200" b="1" dirty="0" err="1">
                <a:latin typeface="+mn-lt"/>
              </a:rPr>
              <a:t>Constituo</a:t>
            </a:r>
            <a:r>
              <a:rPr lang="en-US" sz="3200" b="1" dirty="0">
                <a:latin typeface="+mn-lt"/>
              </a:rPr>
              <a:t> / Banner Integration </a:t>
            </a:r>
          </a:p>
          <a:p>
            <a:pPr defTabSz="9144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</a:rPr>
              <a:t>Data: </a:t>
            </a:r>
            <a:r>
              <a:rPr lang="en-US" sz="2400" dirty="0">
                <a:latin typeface="+mn-lt"/>
              </a:rPr>
              <a:t>Slate application data to be exported (Fields? - Prompts?)</a:t>
            </a:r>
            <a:endParaRPr lang="en-US" sz="2400" b="1" dirty="0">
              <a:latin typeface="+mn-lt"/>
            </a:endParaRPr>
          </a:p>
          <a:p>
            <a:pPr defTabSz="9144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</a:rPr>
              <a:t>Extract:</a:t>
            </a:r>
            <a:r>
              <a:rPr lang="en-US" sz="2400" dirty="0">
                <a:latin typeface="+mn-lt"/>
              </a:rPr>
              <a:t> Slate data via SFTP (API Available)</a:t>
            </a:r>
          </a:p>
          <a:p>
            <a:pPr defTabSz="9144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</a:rPr>
              <a:t>Transform:  </a:t>
            </a:r>
            <a:r>
              <a:rPr lang="en-US" sz="2400" dirty="0">
                <a:latin typeface="+mn-lt"/>
              </a:rPr>
              <a:t>Data to prepare for </a:t>
            </a:r>
            <a:r>
              <a:rPr lang="en-US" sz="2400" dirty="0" err="1">
                <a:latin typeface="+mn-lt"/>
              </a:rPr>
              <a:t>upsert</a:t>
            </a:r>
            <a:r>
              <a:rPr lang="en-US" sz="2400" dirty="0">
                <a:latin typeface="+mn-lt"/>
              </a:rPr>
              <a:t> into Banner</a:t>
            </a:r>
          </a:p>
          <a:p>
            <a:pPr defTabSz="9144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</a:rPr>
              <a:t>Load:</a:t>
            </a:r>
            <a:r>
              <a:rPr lang="en-US" sz="2400" dirty="0">
                <a:latin typeface="+mn-lt"/>
              </a:rPr>
              <a:t> Data using robust matching to avoid duplicates</a:t>
            </a:r>
          </a:p>
          <a:p>
            <a:pPr defTabSz="9144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</a:rPr>
              <a:t>Remediate:</a:t>
            </a:r>
            <a:r>
              <a:rPr lang="en-US" sz="2400" dirty="0">
                <a:latin typeface="+mn-lt"/>
              </a:rPr>
              <a:t> Remedy suspended records with a flexible interface</a:t>
            </a:r>
          </a:p>
          <a:p>
            <a:pPr marL="274638" lvl="1" indent="0" defTabSz="91440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4662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255C5C-C44C-43AC-8807-539B71E9E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5F59F26-CDA5-4B19-8902-940429D79E91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3A48D1A-24AC-43E8-9D0B-D2A23C006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233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8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255C5C-C44C-43AC-8807-539B71E9E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0BC36DC-2EFC-46D3-918F-7F7F2CBD2FE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780C19-1FBB-4859-BE2F-747FF74DF8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39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255C5C-C44C-43AC-8807-539B71E9E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0BC36DC-2EFC-46D3-918F-7F7F2CBD2FE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A332555-1D1A-439E-AE35-0BD3EDDB5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14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255C5C-C44C-43AC-8807-539B71E9E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0BC36DC-2EFC-46D3-918F-7F7F2CBD2FE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A63E2A-7C9C-4006-B6B8-88B4A0343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59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255C5C-C44C-43AC-8807-539B71E9E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0BC36DC-2EFC-46D3-918F-7F7F2CBD2FE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71F62DE-1864-4222-A618-F79723BF6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47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255C5C-C44C-43AC-8807-539B71E9E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0BC36DC-2EFC-46D3-918F-7F7F2CBD2FE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B53713-6897-4767-A2A1-B249ECD02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233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50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255C5C-C44C-43AC-8807-539B71E9E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0BC36DC-2EFC-46D3-918F-7F7F2CBD2FE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E307F43-C388-4385-8C22-7DED90F6D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88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461BFFA-A88A-49C2-A536-D0E204AAC8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77848" y="2035283"/>
              <a:ext cx="5772524" cy="2456735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1677848" y="4492018"/>
            <a:ext cx="3291717" cy="12329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D70962C-D0BD-4C0E-99AC-3126261A1DCF}"/>
              </a:ext>
            </a:extLst>
          </p:cNvPr>
          <p:cNvCxnSpPr>
            <a:cxnSpLocks/>
          </p:cNvCxnSpPr>
          <p:nvPr/>
        </p:nvCxnSpPr>
        <p:spPr>
          <a:xfrm flipH="1">
            <a:off x="4340086" y="3927186"/>
            <a:ext cx="408127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A27DB03-65F5-4076-B539-40C744DAB420}"/>
              </a:ext>
            </a:extLst>
          </p:cNvPr>
          <p:cNvCxnSpPr>
            <a:cxnSpLocks/>
          </p:cNvCxnSpPr>
          <p:nvPr/>
        </p:nvCxnSpPr>
        <p:spPr>
          <a:xfrm flipH="1">
            <a:off x="2501761" y="4346286"/>
            <a:ext cx="408127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F517616-1113-4FC0-AE72-7EC309F475F0}"/>
              </a:ext>
            </a:extLst>
          </p:cNvPr>
          <p:cNvCxnSpPr>
            <a:cxnSpLocks/>
          </p:cNvCxnSpPr>
          <p:nvPr/>
        </p:nvCxnSpPr>
        <p:spPr>
          <a:xfrm flipH="1">
            <a:off x="4827449" y="2255549"/>
            <a:ext cx="408127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9F5C6BA-8F0B-4439-A301-B2D43DC152A8}"/>
              </a:ext>
            </a:extLst>
          </p:cNvPr>
          <p:cNvCxnSpPr>
            <a:cxnSpLocks/>
          </p:cNvCxnSpPr>
          <p:nvPr/>
        </p:nvCxnSpPr>
        <p:spPr>
          <a:xfrm flipH="1">
            <a:off x="2973249" y="1852324"/>
            <a:ext cx="408127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164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255C5C-C44C-43AC-8807-539B71E9E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0BC36DC-2EFC-46D3-918F-7F7F2CBD2FE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3FE22D-B49B-410B-8B4A-08DF50968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73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AF9E8F-0FF1-462D-9054-BD9F58E6C8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02" t="19268" r="-53" b="4757"/>
          <a:stretch/>
        </p:blipFill>
        <p:spPr>
          <a:xfrm>
            <a:off x="101601" y="147705"/>
            <a:ext cx="11939959" cy="614476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6811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393287-893C-4BB1-8C42-513A5311A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7" y="146305"/>
            <a:ext cx="11926964" cy="614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75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5C7692-F7D1-42A2-929E-5D114FA39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7" y="146305"/>
            <a:ext cx="11926964" cy="614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94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E9F4E3-0770-4C1F-A5CE-0AD0DD02D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7" y="146305"/>
            <a:ext cx="11926964" cy="614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26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F238AB-0D6E-45C0-B150-79B0951D0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7" y="146305"/>
            <a:ext cx="11926964" cy="614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78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FA70CC-A5F3-4334-A9D1-C53B26733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7" y="146305"/>
            <a:ext cx="11926964" cy="614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40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6B216-A610-4B61-A455-7E1F938D1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Implementation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DAEAA2F0-E79D-4D06-9BC0-3CE2E53EC393}"/>
              </a:ext>
            </a:extLst>
          </p:cNvPr>
          <p:cNvSpPr txBox="1">
            <a:spLocks/>
          </p:cNvSpPr>
          <p:nvPr/>
        </p:nvSpPr>
        <p:spPr bwMode="auto">
          <a:xfrm>
            <a:off x="992909" y="1927521"/>
            <a:ext cx="850392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Blip>
                <a:blip r:embed="rId2"/>
              </a:buBlip>
              <a:defRPr sz="2700" kern="1200">
                <a:solidFill>
                  <a:schemeClr val="tx1"/>
                </a:solidFill>
                <a:latin typeface="Ubuntu"/>
                <a:ea typeface="MS PGothic" panose="020B0600070205080204" pitchFamily="34" charset="-128"/>
                <a:cs typeface="MS PGothic" charset="0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Blip>
                <a:blip r:embed="rId3"/>
              </a:buBlip>
              <a:defRPr sz="2200" kern="1200">
                <a:solidFill>
                  <a:schemeClr val="tx2"/>
                </a:solidFill>
                <a:latin typeface="Ubuntu"/>
                <a:ea typeface="MS PGothic" panose="020B0600070205080204" pitchFamily="34" charset="-128"/>
                <a:cs typeface="MS PGothic" charset="0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D8DAE"/>
              </a:buClr>
              <a:buSzPct val="75000"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Ubuntu"/>
                <a:ea typeface="MS PGothic" panose="020B0600070205080204" pitchFamily="34" charset="-128"/>
                <a:cs typeface="MS PGothic" charset="0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4973C"/>
              </a:buClr>
              <a:buSzPct val="70000"/>
              <a:buBlip>
                <a:blip r:embed="rId5"/>
              </a:buBlip>
              <a:defRPr sz="2000" kern="1200">
                <a:solidFill>
                  <a:schemeClr val="tx2"/>
                </a:solidFill>
                <a:latin typeface="Ubuntu"/>
                <a:ea typeface="MS PGothic" panose="020B0600070205080204" pitchFamily="34" charset="-128"/>
                <a:cs typeface="MS PGothic" charset="0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BD3AA"/>
              </a:buClr>
              <a:buSzPct val="100000"/>
              <a:buBlip>
                <a:blip r:embed="rId6"/>
              </a:buBlip>
              <a:defRPr kern="1200">
                <a:solidFill>
                  <a:schemeClr val="tx1"/>
                </a:solidFill>
                <a:latin typeface="Ubuntu"/>
                <a:ea typeface="MS PGothic" panose="020B0600070205080204" pitchFamily="34" charset="-128"/>
                <a:cs typeface="MS PGothic" charset="0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900"/>
              </a:spcBef>
              <a:buNone/>
            </a:pPr>
            <a:r>
              <a:rPr lang="en-US" sz="3200" b="1" dirty="0">
                <a:latin typeface="+mn-lt"/>
              </a:rPr>
              <a:t>Slate / </a:t>
            </a:r>
            <a:r>
              <a:rPr lang="en-US" sz="3200" b="1" dirty="0" err="1">
                <a:latin typeface="+mn-lt"/>
              </a:rPr>
              <a:t>Constituo</a:t>
            </a:r>
            <a:r>
              <a:rPr lang="en-US" sz="3200" b="1" dirty="0">
                <a:latin typeface="+mn-lt"/>
              </a:rPr>
              <a:t> / Banner Integration</a:t>
            </a:r>
          </a:p>
          <a:p>
            <a:pPr defTabSz="9144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</a:rPr>
              <a:t>Data: </a:t>
            </a:r>
            <a:r>
              <a:rPr lang="en-US" sz="2400" dirty="0">
                <a:latin typeface="+mn-lt"/>
              </a:rPr>
              <a:t>Slate application data to be exported (Fields? - Prompts?)</a:t>
            </a:r>
            <a:endParaRPr lang="en-US" sz="2400" b="1" dirty="0">
              <a:latin typeface="+mn-lt"/>
            </a:endParaRPr>
          </a:p>
          <a:p>
            <a:pPr defTabSz="9144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</a:rPr>
              <a:t>Extract:</a:t>
            </a:r>
            <a:r>
              <a:rPr lang="en-US" sz="2400" dirty="0">
                <a:latin typeface="+mn-lt"/>
              </a:rPr>
              <a:t> Slate data via SFTP (API Available)</a:t>
            </a:r>
          </a:p>
          <a:p>
            <a:pPr defTabSz="9144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</a:rPr>
              <a:t>Transform:  </a:t>
            </a:r>
            <a:r>
              <a:rPr lang="en-US" sz="2400" dirty="0">
                <a:latin typeface="+mn-lt"/>
              </a:rPr>
              <a:t>Data to prepare for </a:t>
            </a:r>
            <a:r>
              <a:rPr lang="en-US" sz="2400" dirty="0" err="1">
                <a:latin typeface="+mn-lt"/>
              </a:rPr>
              <a:t>upsert</a:t>
            </a:r>
            <a:r>
              <a:rPr lang="en-US" sz="2400" dirty="0">
                <a:latin typeface="+mn-lt"/>
              </a:rPr>
              <a:t> into Banner</a:t>
            </a:r>
          </a:p>
          <a:p>
            <a:pPr defTabSz="9144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</a:rPr>
              <a:t>Load:</a:t>
            </a:r>
            <a:r>
              <a:rPr lang="en-US" sz="2400" dirty="0">
                <a:latin typeface="+mn-lt"/>
              </a:rPr>
              <a:t> Data using robust matching to avoid duplicates</a:t>
            </a:r>
          </a:p>
          <a:p>
            <a:pPr defTabSz="9144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</a:rPr>
              <a:t>Remediate:</a:t>
            </a:r>
            <a:r>
              <a:rPr lang="en-US" sz="2400" dirty="0">
                <a:latin typeface="+mn-lt"/>
              </a:rPr>
              <a:t> Remedy suspended records with a flexible interface</a:t>
            </a:r>
          </a:p>
          <a:p>
            <a:pPr defTabSz="9144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</a:rPr>
              <a:t>Standardization: </a:t>
            </a:r>
            <a:r>
              <a:rPr lang="en-US" sz="2400" dirty="0">
                <a:latin typeface="+mn-lt"/>
              </a:rPr>
              <a:t>Runner EDQ's </a:t>
            </a:r>
            <a:r>
              <a:rPr lang="en-US" sz="2400" dirty="0" err="1">
                <a:latin typeface="+mn-lt"/>
              </a:rPr>
              <a:t>CLEAN_Address</a:t>
            </a:r>
            <a:r>
              <a:rPr lang="en-US" sz="2400" dirty="0">
                <a:latin typeface="+mn-lt"/>
              </a:rPr>
              <a:t> </a:t>
            </a:r>
          </a:p>
          <a:p>
            <a:pPr marL="0" indent="0" defTabSz="914400">
              <a:buNone/>
            </a:pPr>
            <a:endParaRPr lang="en-US" sz="2400" dirty="0">
              <a:latin typeface="+mn-lt"/>
            </a:endParaRPr>
          </a:p>
          <a:p>
            <a:pPr marL="274638" lvl="1" indent="0" defTabSz="91440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1577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D9458-C41A-4315-8DC1-C74CCAF4D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We’re Happy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1E8ABF92-51F4-4323-A858-45465636EFA0}"/>
              </a:ext>
            </a:extLst>
          </p:cNvPr>
          <p:cNvSpPr txBox="1">
            <a:spLocks/>
          </p:cNvSpPr>
          <p:nvPr/>
        </p:nvSpPr>
        <p:spPr bwMode="auto">
          <a:xfrm>
            <a:off x="1029855" y="1948900"/>
            <a:ext cx="850392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Blip>
                <a:blip r:embed="rId2"/>
              </a:buBlip>
              <a:defRPr sz="2700" kern="1200">
                <a:solidFill>
                  <a:schemeClr val="tx1"/>
                </a:solidFill>
                <a:latin typeface="Ubuntu"/>
                <a:ea typeface="MS PGothic" panose="020B0600070205080204" pitchFamily="34" charset="-128"/>
                <a:cs typeface="MS PGothic" charset="0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Blip>
                <a:blip r:embed="rId3"/>
              </a:buBlip>
              <a:defRPr sz="2200" kern="1200">
                <a:solidFill>
                  <a:schemeClr val="tx2"/>
                </a:solidFill>
                <a:latin typeface="Ubuntu"/>
                <a:ea typeface="MS PGothic" panose="020B0600070205080204" pitchFamily="34" charset="-128"/>
                <a:cs typeface="MS PGothic" charset="0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D8DAE"/>
              </a:buClr>
              <a:buSzPct val="75000"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Ubuntu"/>
                <a:ea typeface="MS PGothic" panose="020B0600070205080204" pitchFamily="34" charset="-128"/>
                <a:cs typeface="MS PGothic" charset="0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4973C"/>
              </a:buClr>
              <a:buSzPct val="70000"/>
              <a:buBlip>
                <a:blip r:embed="rId5"/>
              </a:buBlip>
              <a:defRPr sz="2000" kern="1200">
                <a:solidFill>
                  <a:schemeClr val="tx2"/>
                </a:solidFill>
                <a:latin typeface="Ubuntu"/>
                <a:ea typeface="MS PGothic" panose="020B0600070205080204" pitchFamily="34" charset="-128"/>
                <a:cs typeface="MS PGothic" charset="0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BD3AA"/>
              </a:buClr>
              <a:buSzPct val="100000"/>
              <a:buBlip>
                <a:blip r:embed="rId6"/>
              </a:buBlip>
              <a:defRPr kern="1200">
                <a:solidFill>
                  <a:schemeClr val="tx1"/>
                </a:solidFill>
                <a:latin typeface="Ubuntu"/>
                <a:ea typeface="MS PGothic" panose="020B0600070205080204" pitchFamily="34" charset="-128"/>
                <a:cs typeface="MS PGothic" charset="0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1200"/>
              </a:spcBef>
              <a:buClr>
                <a:srgbClr val="2B4E6C"/>
              </a:buClr>
              <a:buNone/>
              <a:defRPr/>
            </a:pPr>
            <a:r>
              <a:rPr lang="en-US" sz="3200" b="1" dirty="0">
                <a:solidFill>
                  <a:sysClr val="windowText" lastClr="000000"/>
                </a:solidFill>
                <a:latin typeface="+mn-lt"/>
              </a:rPr>
              <a:t>The </a:t>
            </a:r>
            <a:r>
              <a:rPr lang="en-US" sz="3200" b="1" dirty="0" err="1">
                <a:solidFill>
                  <a:sysClr val="windowText" lastClr="000000"/>
                </a:solidFill>
                <a:latin typeface="+mn-lt"/>
              </a:rPr>
              <a:t>Constituo</a:t>
            </a:r>
            <a:r>
              <a:rPr lang="en-US" sz="3200" b="1" dirty="0">
                <a:solidFill>
                  <a:sysClr val="windowText" lastClr="000000"/>
                </a:solidFill>
                <a:latin typeface="+mn-lt"/>
              </a:rPr>
              <a:t> Experience</a:t>
            </a:r>
          </a:p>
          <a:p>
            <a:pPr defTabSz="914400">
              <a:spcBef>
                <a:spcPts val="1200"/>
              </a:spcBef>
              <a:buClr>
                <a:srgbClr val="2B4E6C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+mn-lt"/>
              </a:rPr>
              <a:t>Speed and success!</a:t>
            </a:r>
          </a:p>
          <a:p>
            <a:pPr defTabSz="914400">
              <a:spcBef>
                <a:spcPts val="1200"/>
              </a:spcBef>
              <a:buClr>
                <a:srgbClr val="2B4E6C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+mn-lt"/>
              </a:rPr>
              <a:t>Software is great</a:t>
            </a:r>
          </a:p>
          <a:p>
            <a:pPr defTabSz="914400">
              <a:spcBef>
                <a:spcPts val="1200"/>
              </a:spcBef>
              <a:buClr>
                <a:srgbClr val="2B4E6C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+mn-lt"/>
              </a:rPr>
              <a:t>Excellent Customer Service and Support</a:t>
            </a:r>
          </a:p>
          <a:p>
            <a:pPr marL="0" indent="0" defTabSz="914400">
              <a:buClr>
                <a:srgbClr val="2B4E6C"/>
              </a:buClr>
              <a:buNone/>
              <a:defRPr/>
            </a:pPr>
            <a:endParaRPr lang="en-US" sz="2400" dirty="0">
              <a:solidFill>
                <a:sysClr val="windowText" lastClr="000000"/>
              </a:solidFill>
              <a:latin typeface="+mn-lt"/>
            </a:endParaRPr>
          </a:p>
          <a:p>
            <a:pPr defTabSz="914400">
              <a:buClr>
                <a:srgbClr val="2B4E6C"/>
              </a:buClr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ysClr val="windowText" lastClr="000000"/>
              </a:solidFill>
              <a:latin typeface="+mn-lt"/>
            </a:endParaRPr>
          </a:p>
          <a:p>
            <a:pPr defTabSz="914400">
              <a:buClr>
                <a:srgbClr val="2B4E6C"/>
              </a:buClr>
              <a:defRPr/>
            </a:pPr>
            <a:endParaRPr lang="en-US" sz="2400" dirty="0">
              <a:solidFill>
                <a:sysClr val="windowText" lastClr="000000"/>
              </a:solidFill>
            </a:endParaRPr>
          </a:p>
          <a:p>
            <a:pPr marL="274638" lvl="1" indent="0" defTabSz="914400">
              <a:buClr>
                <a:srgbClr val="C1493C"/>
              </a:buClr>
              <a:buNone/>
              <a:defRPr/>
            </a:pPr>
            <a:endParaRPr lang="en-US" sz="1400" dirty="0">
              <a:solidFill>
                <a:srgbClr val="2B4E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85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461AF-9768-4D00-84FF-8C38D0D8A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Slate / Banner Integration Solution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031EA14-E5CE-4362-88FB-F6A3F927D3AB}"/>
              </a:ext>
            </a:extLst>
          </p:cNvPr>
          <p:cNvSpPr txBox="1">
            <a:spLocks/>
          </p:cNvSpPr>
          <p:nvPr/>
        </p:nvSpPr>
        <p:spPr bwMode="auto">
          <a:xfrm>
            <a:off x="965199" y="1906181"/>
            <a:ext cx="9333346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Blip>
                <a:blip r:embed="rId2"/>
              </a:buBlip>
              <a:defRPr sz="2700" kern="1200">
                <a:solidFill>
                  <a:schemeClr val="tx1"/>
                </a:solidFill>
                <a:latin typeface="Ubuntu"/>
                <a:ea typeface="MS PGothic" panose="020B0600070205080204" pitchFamily="34" charset="-128"/>
                <a:cs typeface="MS PGothic" charset="0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Blip>
                <a:blip r:embed="rId3"/>
              </a:buBlip>
              <a:defRPr sz="2200" kern="1200">
                <a:solidFill>
                  <a:schemeClr val="tx2"/>
                </a:solidFill>
                <a:latin typeface="Ubuntu"/>
                <a:ea typeface="MS PGothic" panose="020B0600070205080204" pitchFamily="34" charset="-128"/>
                <a:cs typeface="MS PGothic" charset="0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D8DAE"/>
              </a:buClr>
              <a:buSzPct val="75000"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Ubuntu"/>
                <a:ea typeface="MS PGothic" panose="020B0600070205080204" pitchFamily="34" charset="-128"/>
                <a:cs typeface="MS PGothic" charset="0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4973C"/>
              </a:buClr>
              <a:buSzPct val="70000"/>
              <a:buBlip>
                <a:blip r:embed="rId5"/>
              </a:buBlip>
              <a:defRPr sz="2000" kern="1200">
                <a:solidFill>
                  <a:schemeClr val="tx2"/>
                </a:solidFill>
                <a:latin typeface="Ubuntu"/>
                <a:ea typeface="MS PGothic" panose="020B0600070205080204" pitchFamily="34" charset="-128"/>
                <a:cs typeface="MS PGothic" charset="0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BD3AA"/>
              </a:buClr>
              <a:buSzPct val="100000"/>
              <a:buBlip>
                <a:blip r:embed="rId6"/>
              </a:buBlip>
              <a:defRPr kern="1200">
                <a:solidFill>
                  <a:schemeClr val="tx1"/>
                </a:solidFill>
                <a:latin typeface="Ubuntu"/>
                <a:ea typeface="MS PGothic" panose="020B0600070205080204" pitchFamily="34" charset="-128"/>
                <a:cs typeface="MS PGothic" charset="0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Bef>
                <a:spcPts val="1200"/>
              </a:spcBef>
              <a:buClr>
                <a:srgbClr val="2B4E6C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+mn-lt"/>
              </a:rPr>
              <a:t>Bi-directional integration solution at $8K/year (w/ volume discounts) for three year contract</a:t>
            </a:r>
          </a:p>
          <a:p>
            <a:pPr lvl="1" defTabSz="914400">
              <a:spcBef>
                <a:spcPts val="1200"/>
              </a:spcBef>
              <a:buClr>
                <a:srgbClr val="C1493C"/>
              </a:buClr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solidFill>
                  <a:srgbClr val="2B4E6C"/>
                </a:solidFill>
                <a:latin typeface="+mn-lt"/>
              </a:rPr>
              <a:t>Slate to Banner (up to 225 fields)</a:t>
            </a:r>
          </a:p>
          <a:p>
            <a:pPr lvl="1" defTabSz="914400">
              <a:spcBef>
                <a:spcPts val="1200"/>
              </a:spcBef>
              <a:buClr>
                <a:srgbClr val="C1493C"/>
              </a:buClr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solidFill>
                  <a:srgbClr val="2B4E6C"/>
                </a:solidFill>
                <a:latin typeface="+mn-lt"/>
              </a:rPr>
              <a:t>Banner to Slate (up to 50 fields)</a:t>
            </a:r>
          </a:p>
          <a:p>
            <a:pPr defTabSz="914400">
              <a:spcBef>
                <a:spcPts val="1200"/>
              </a:spcBef>
              <a:buClr>
                <a:srgbClr val="2B4E6C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+mn-lt"/>
              </a:rPr>
              <a:t>Professional service set-up fees waived</a:t>
            </a:r>
          </a:p>
          <a:p>
            <a:pPr defTabSz="914400">
              <a:spcBef>
                <a:spcPts val="1200"/>
              </a:spcBef>
              <a:buClr>
                <a:srgbClr val="2B4E6C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+mn-lt"/>
              </a:rPr>
              <a:t>Unlimited standard technical support</a:t>
            </a:r>
          </a:p>
          <a:p>
            <a:pPr defTabSz="914400">
              <a:spcBef>
                <a:spcPts val="1200"/>
              </a:spcBef>
              <a:buClr>
                <a:srgbClr val="2B4E6C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+mn-lt"/>
              </a:rPr>
              <a:t>Includes 10 hours of configuration services per year to address changes</a:t>
            </a:r>
          </a:p>
        </p:txBody>
      </p:sp>
    </p:spTree>
    <p:extLst>
      <p:ext uri="{BB962C8B-B14F-4D97-AF65-F5344CB8AC3E}">
        <p14:creationId xmlns:p14="http://schemas.microsoft.com/office/powerpoint/2010/main" val="174268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0F6979C-6393-4026-B317-6222FF6203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17801" y="1988971"/>
              <a:ext cx="6118818" cy="2519513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1677848" y="4492018"/>
            <a:ext cx="3291717" cy="12329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B3CEBB-7676-4CE3-B552-B2CD2A929531}"/>
              </a:ext>
            </a:extLst>
          </p:cNvPr>
          <p:cNvSpPr/>
          <p:nvPr/>
        </p:nvSpPr>
        <p:spPr>
          <a:xfrm>
            <a:off x="7323151" y="2004874"/>
            <a:ext cx="214685" cy="23803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1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C1324-6054-4F8D-A15D-A8382B7A4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89C956CE-EF11-48B4-A4DC-298332A7D612}"/>
              </a:ext>
            </a:extLst>
          </p:cNvPr>
          <p:cNvSpPr txBox="1">
            <a:spLocks/>
          </p:cNvSpPr>
          <p:nvPr/>
        </p:nvSpPr>
        <p:spPr bwMode="auto">
          <a:xfrm>
            <a:off x="764650" y="1816576"/>
            <a:ext cx="10662699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Blip>
                <a:blip r:embed="rId2"/>
              </a:buBlip>
              <a:defRPr sz="2700" kern="1200">
                <a:solidFill>
                  <a:schemeClr val="tx1"/>
                </a:solidFill>
                <a:latin typeface="Ubuntu"/>
                <a:ea typeface="MS PGothic" panose="020B0600070205080204" pitchFamily="34" charset="-128"/>
                <a:cs typeface="MS PGothic" charset="0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Blip>
                <a:blip r:embed="rId3"/>
              </a:buBlip>
              <a:defRPr sz="2200" kern="1200">
                <a:solidFill>
                  <a:schemeClr val="tx2"/>
                </a:solidFill>
                <a:latin typeface="Ubuntu"/>
                <a:ea typeface="MS PGothic" panose="020B0600070205080204" pitchFamily="34" charset="-128"/>
                <a:cs typeface="MS PGothic" charset="0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D8DAE"/>
              </a:buClr>
              <a:buSzPct val="75000"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Ubuntu"/>
                <a:ea typeface="MS PGothic" panose="020B0600070205080204" pitchFamily="34" charset="-128"/>
                <a:cs typeface="MS PGothic" charset="0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4973C"/>
              </a:buClr>
              <a:buSzPct val="70000"/>
              <a:buBlip>
                <a:blip r:embed="rId5"/>
              </a:buBlip>
              <a:defRPr sz="2000" kern="1200">
                <a:solidFill>
                  <a:schemeClr val="tx2"/>
                </a:solidFill>
                <a:latin typeface="Ubuntu"/>
                <a:ea typeface="MS PGothic" panose="020B0600070205080204" pitchFamily="34" charset="-128"/>
                <a:cs typeface="MS PGothic" charset="0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BD3AA"/>
              </a:buClr>
              <a:buSzPct val="100000"/>
              <a:buBlip>
                <a:blip r:embed="rId6"/>
              </a:buBlip>
              <a:defRPr kern="1200">
                <a:solidFill>
                  <a:schemeClr val="tx1"/>
                </a:solidFill>
                <a:latin typeface="Ubuntu"/>
                <a:ea typeface="MS PGothic" panose="020B0600070205080204" pitchFamily="34" charset="-128"/>
                <a:cs typeface="MS PGothic" charset="0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spcBef>
                <a:spcPts val="1200"/>
              </a:spcBef>
              <a:buClr>
                <a:srgbClr val="2B4E6C"/>
              </a:buClr>
              <a:buNone/>
              <a:defRPr/>
            </a:pPr>
            <a:r>
              <a:rPr lang="en-US" sz="3200" b="1" dirty="0">
                <a:solidFill>
                  <a:sysClr val="windowText" lastClr="000000"/>
                </a:solidFill>
                <a:latin typeface="+mn-lt"/>
              </a:rPr>
              <a:t>Questions &amp; Answers</a:t>
            </a:r>
            <a:br>
              <a:rPr lang="en-US" sz="3200" b="1" dirty="0">
                <a:solidFill>
                  <a:sysClr val="windowText" lastClr="000000"/>
                </a:solidFill>
                <a:latin typeface="+mn-lt"/>
              </a:rPr>
            </a:br>
            <a:r>
              <a:rPr lang="en-US" sz="3200" b="1" dirty="0" smtClean="0">
                <a:solidFill>
                  <a:sysClr val="windowText" lastClr="000000"/>
                </a:solidFill>
                <a:latin typeface="+mn-lt"/>
              </a:rPr>
              <a:t/>
            </a:r>
            <a:br>
              <a:rPr lang="en-US" sz="3200" b="1" dirty="0" smtClean="0">
                <a:solidFill>
                  <a:sysClr val="windowText" lastClr="000000"/>
                </a:solidFill>
                <a:latin typeface="+mn-lt"/>
              </a:rPr>
            </a:br>
            <a:r>
              <a:rPr lang="en-US" sz="2400" b="1" dirty="0" smtClean="0">
                <a:solidFill>
                  <a:sysClr val="windowText" lastClr="000000"/>
                </a:solidFill>
                <a:latin typeface="+mn-lt"/>
              </a:rPr>
              <a:t>Contact </a:t>
            </a:r>
            <a:r>
              <a:rPr lang="en-US" sz="2400" b="1" dirty="0">
                <a:solidFill>
                  <a:sysClr val="windowText" lastClr="000000"/>
                </a:solidFill>
                <a:latin typeface="+mn-lt"/>
              </a:rPr>
              <a:t>Information</a:t>
            </a:r>
          </a:p>
          <a:p>
            <a:pPr marL="0" indent="0" algn="ctr" defTabSz="914400">
              <a:spcBef>
                <a:spcPts val="1200"/>
              </a:spcBef>
              <a:buClr>
                <a:srgbClr val="2B4E6C"/>
              </a:buClr>
              <a:buNone/>
              <a:defRPr/>
            </a:pPr>
            <a:r>
              <a:rPr lang="en-US" sz="1800" dirty="0">
                <a:solidFill>
                  <a:sysClr val="windowText" lastClr="000000"/>
                </a:solidFill>
                <a:latin typeface="+mn-lt"/>
              </a:rPr>
              <a:t>Scot </a:t>
            </a:r>
            <a:r>
              <a:rPr lang="en-US" sz="1800" dirty="0" err="1">
                <a:solidFill>
                  <a:sysClr val="windowText" lastClr="000000"/>
                </a:solidFill>
                <a:latin typeface="+mn-lt"/>
              </a:rPr>
              <a:t>Beekman</a:t>
            </a:r>
            <a:r>
              <a:rPr lang="en-US" sz="1800" dirty="0">
                <a:solidFill>
                  <a:sysClr val="windowText" lastClr="000000"/>
                </a:solidFill>
                <a:latin typeface="+mn-lt"/>
              </a:rPr>
              <a:t> - </a:t>
            </a:r>
            <a:r>
              <a:rPr lang="en-US" sz="1800" dirty="0">
                <a:solidFill>
                  <a:sysClr val="windowText" lastClr="000000"/>
                </a:solidFill>
                <a:latin typeface="+mn-lt"/>
                <a:hlinkClick r:id="rId7"/>
              </a:rPr>
              <a:t>beekmansa@sunybroome.edu</a:t>
            </a:r>
            <a:endParaRPr lang="en-US" sz="1800" dirty="0">
              <a:solidFill>
                <a:sysClr val="windowText" lastClr="000000"/>
              </a:solidFill>
              <a:latin typeface="+mn-lt"/>
            </a:endParaRPr>
          </a:p>
          <a:p>
            <a:pPr marL="0" indent="0" algn="ctr" defTabSz="914400">
              <a:spcBef>
                <a:spcPts val="1200"/>
              </a:spcBef>
              <a:buClr>
                <a:srgbClr val="2B4E6C"/>
              </a:buClr>
              <a:buNone/>
              <a:defRPr/>
            </a:pPr>
            <a:r>
              <a:rPr lang="en-US" sz="1800" dirty="0">
                <a:solidFill>
                  <a:sysClr val="windowText" lastClr="000000"/>
                </a:solidFill>
                <a:latin typeface="+mn-lt"/>
              </a:rPr>
              <a:t>Randy Harvey- </a:t>
            </a:r>
            <a:r>
              <a:rPr lang="en-US" sz="1800" dirty="0" smtClean="0">
                <a:solidFill>
                  <a:sysClr val="windowText" lastClr="000000"/>
                </a:solidFill>
                <a:latin typeface="+mn-lt"/>
                <a:hlinkClick r:id="rId8"/>
              </a:rPr>
              <a:t>harveyrm@sunybroome.edu</a:t>
            </a:r>
            <a:r>
              <a:rPr lang="en-US" sz="1800" dirty="0" smtClean="0">
                <a:solidFill>
                  <a:sysClr val="windowText" lastClr="000000"/>
                </a:solidFill>
                <a:latin typeface="+mn-lt"/>
              </a:rPr>
              <a:t/>
            </a:r>
            <a:br>
              <a:rPr lang="en-US" sz="1800" dirty="0" smtClean="0">
                <a:solidFill>
                  <a:sysClr val="windowText" lastClr="000000"/>
                </a:solidFill>
                <a:latin typeface="+mn-lt"/>
              </a:rPr>
            </a:br>
            <a:r>
              <a:rPr lang="en-US" sz="1800" dirty="0" smtClean="0">
                <a:solidFill>
                  <a:sysClr val="windowText" lastClr="000000"/>
                </a:solidFill>
                <a:latin typeface="+mn-lt"/>
              </a:rPr>
              <a:t/>
            </a:r>
            <a:br>
              <a:rPr lang="en-US" sz="1800" dirty="0" smtClean="0">
                <a:solidFill>
                  <a:sysClr val="windowText" lastClr="000000"/>
                </a:solidFill>
                <a:latin typeface="+mn-lt"/>
              </a:rPr>
            </a:br>
            <a:r>
              <a:rPr lang="en-US" sz="1800" dirty="0" smtClean="0">
                <a:solidFill>
                  <a:sysClr val="windowText" lastClr="000000"/>
                </a:solidFill>
                <a:latin typeface="+mn-lt"/>
              </a:rPr>
              <a:t/>
            </a:r>
            <a:br>
              <a:rPr lang="en-US" sz="1800" dirty="0" smtClean="0">
                <a:solidFill>
                  <a:sysClr val="windowText" lastClr="000000"/>
                </a:solidFill>
                <a:latin typeface="+mn-lt"/>
              </a:rPr>
            </a:br>
            <a:r>
              <a:rPr lang="en-US" sz="1800" dirty="0" err="1" smtClean="0">
                <a:solidFill>
                  <a:sysClr val="windowText" lastClr="000000"/>
                </a:solidFill>
                <a:latin typeface="+mn-lt"/>
              </a:rPr>
              <a:t>Constituo</a:t>
            </a:r>
            <a:r>
              <a:rPr lang="en-US" sz="1800" dirty="0" smtClean="0">
                <a:solidFill>
                  <a:sysClr val="windowText" lastClr="000000"/>
                </a:solidFill>
                <a:latin typeface="+mn-lt"/>
              </a:rPr>
              <a:t> Software (Joe Kirklan</a:t>
            </a:r>
            <a:r>
              <a:rPr lang="en-US" sz="1800" dirty="0" smtClean="0">
                <a:solidFill>
                  <a:sysClr val="windowText" lastClr="000000"/>
                </a:solidFill>
                <a:latin typeface="+mn-lt"/>
              </a:rPr>
              <a:t>d)  </a:t>
            </a:r>
            <a:r>
              <a:rPr lang="en-US" sz="1800" dirty="0">
                <a:solidFill>
                  <a:sysClr val="windowText" lastClr="000000"/>
                </a:solidFill>
                <a:latin typeface="+mn-lt"/>
              </a:rPr>
              <a:t>-  </a:t>
            </a:r>
            <a:r>
              <a:rPr lang="en-US" sz="1800" dirty="0">
                <a:solidFill>
                  <a:sysClr val="windowText" lastClr="000000"/>
                </a:solidFill>
                <a:latin typeface="+mn-lt"/>
                <a:hlinkClick r:id="rId9"/>
              </a:rPr>
              <a:t>joseph.kirkland@constituosoftware.com</a:t>
            </a:r>
            <a:endParaRPr lang="en-US" sz="1800" dirty="0">
              <a:solidFill>
                <a:sysClr val="windowText" lastClr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961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room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3023</TotalTime>
  <Words>545</Words>
  <Application>Microsoft Office PowerPoint</Application>
  <PresentationFormat>Widescreen</PresentationFormat>
  <Paragraphs>83</Paragraphs>
  <Slides>90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90</vt:i4>
      </vt:variant>
    </vt:vector>
  </HeadingPairs>
  <TitlesOfParts>
    <vt:vector size="98" baseType="lpstr">
      <vt:lpstr>MS PGothic</vt:lpstr>
      <vt:lpstr>Arial</vt:lpstr>
      <vt:lpstr>Calibri</vt:lpstr>
      <vt:lpstr>Calibri Light</vt:lpstr>
      <vt:lpstr>Ubuntu</vt:lpstr>
      <vt:lpstr>Wingdings</vt:lpstr>
      <vt:lpstr>Custom Design</vt:lpstr>
      <vt:lpstr>Broome2</vt:lpstr>
      <vt:lpstr>Slate…Banner…Constituo… Oh, My!!!</vt:lpstr>
      <vt:lpstr>Today’s Presenters</vt:lpstr>
      <vt:lpstr>Our Situation</vt:lpstr>
      <vt:lpstr>Our Objective</vt:lpstr>
      <vt:lpstr>Our Implementation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Our Implementation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Our Implementation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Our Implementation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Our Implementation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Our Implementation</vt:lpstr>
      <vt:lpstr>Why We’re Happy </vt:lpstr>
      <vt:lpstr>Slate / Banner Integration Solution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Slate…Banner…Constituo… Oh, My!!!</dc:title>
  <dc:creator>Randy Harvey</dc:creator>
  <cp:lastModifiedBy>Randy Harvey</cp:lastModifiedBy>
  <cp:revision>102</cp:revision>
  <dcterms:created xsi:type="dcterms:W3CDTF">2020-06-03T17:37:26Z</dcterms:created>
  <dcterms:modified xsi:type="dcterms:W3CDTF">2020-06-16T19:39:17Z</dcterms:modified>
</cp:coreProperties>
</file>